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3" r:id="rId2"/>
  </p:sldMasterIdLst>
  <p:notesMasterIdLst>
    <p:notesMasterId r:id="rId27"/>
  </p:notesMasterIdLst>
  <p:handoutMasterIdLst>
    <p:handoutMasterId r:id="rId28"/>
  </p:handoutMasterIdLst>
  <p:sldIdLst>
    <p:sldId id="351" r:id="rId3"/>
    <p:sldId id="352" r:id="rId4"/>
    <p:sldId id="305" r:id="rId5"/>
    <p:sldId id="360" r:id="rId6"/>
    <p:sldId id="374" r:id="rId7"/>
    <p:sldId id="375" r:id="rId8"/>
    <p:sldId id="362" r:id="rId9"/>
    <p:sldId id="368" r:id="rId10"/>
    <p:sldId id="373" r:id="rId11"/>
    <p:sldId id="378" r:id="rId12"/>
    <p:sldId id="377" r:id="rId13"/>
    <p:sldId id="387" r:id="rId14"/>
    <p:sldId id="370" r:id="rId15"/>
    <p:sldId id="369" r:id="rId16"/>
    <p:sldId id="371" r:id="rId17"/>
    <p:sldId id="364" r:id="rId18"/>
    <p:sldId id="385" r:id="rId19"/>
    <p:sldId id="376" r:id="rId20"/>
    <p:sldId id="380" r:id="rId21"/>
    <p:sldId id="386" r:id="rId22"/>
    <p:sldId id="381" r:id="rId23"/>
    <p:sldId id="383" r:id="rId24"/>
    <p:sldId id="365" r:id="rId25"/>
    <p:sldId id="298" r:id="rId26"/>
  </p:sldIdLst>
  <p:sldSz cx="9144000" cy="6858000" type="screen4x3"/>
  <p:notesSz cx="6808788" cy="9940925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707" autoAdjust="0"/>
  </p:normalViewPr>
  <p:slideViewPr>
    <p:cSldViewPr>
      <p:cViewPr varScale="1">
        <p:scale>
          <a:sx n="66" d="100"/>
          <a:sy n="66" d="100"/>
        </p:scale>
        <p:origin x="1304" y="3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i_t__leh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i_t__leh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071433680847301E-3"/>
          <c:y val="0.35800679153372006"/>
          <c:w val="0.46468339469711256"/>
          <c:h val="0.376805891722466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Leht1!$B$19:$B$22</c:f>
              <c:strCache>
                <c:ptCount val="4"/>
                <c:pt idx="0">
                  <c:v>Accurate survey (L-EST coordinate system)                  </c:v>
                </c:pt>
                <c:pt idx="1">
                  <c:v>Accurate survey (other coordinate system)</c:v>
                </c:pt>
                <c:pt idx="2">
                  <c:v>Aerophotogeodetic "survey"</c:v>
                </c:pt>
                <c:pt idx="3">
                  <c:v>"pen + map" = not survey at all</c:v>
                </c:pt>
              </c:strCache>
            </c:strRef>
          </c:cat>
          <c:val>
            <c:numRef>
              <c:f>Leht1!$C$19:$C$22</c:f>
              <c:numCache>
                <c:formatCode>General</c:formatCode>
                <c:ptCount val="4"/>
                <c:pt idx="0">
                  <c:v>351450</c:v>
                </c:pt>
                <c:pt idx="1">
                  <c:v>144833</c:v>
                </c:pt>
                <c:pt idx="2">
                  <c:v>56497</c:v>
                </c:pt>
                <c:pt idx="3">
                  <c:v>150298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52656608"/>
        <c:axId val="1352645184"/>
      </c:barChart>
      <c:catAx>
        <c:axId val="13526566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52645184"/>
        <c:crosses val="autoZero"/>
        <c:auto val="1"/>
        <c:lblAlgn val="ctr"/>
        <c:lblOffset val="100"/>
        <c:noMultiLvlLbl val="0"/>
      </c:catAx>
      <c:valAx>
        <c:axId val="1352645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52656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040069490517849"/>
          <c:y val="0.30759874361852418"/>
          <c:w val="0.31985797270642541"/>
          <c:h val="0.43407043110659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t-EE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t-EE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059559146683963"/>
          <c:y val="0.3374324759291728"/>
          <c:w val="0.49904839797599493"/>
          <c:h val="0.3954161072864668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"/>
                  <c:y val="1.0213175921754159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1.021317592175420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5.1065879608771028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1.5319763882631308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Leht1!$D$19:$D$22</c:f>
              <c:strCache>
                <c:ptCount val="4"/>
                <c:pt idx="0">
                  <c:v>Accurate survey (L-EST coordinate system)                  </c:v>
                </c:pt>
                <c:pt idx="1">
                  <c:v>Accurate survey (other coordinate system)</c:v>
                </c:pt>
                <c:pt idx="2">
                  <c:v>Aerophotogeodetic "survey"</c:v>
                </c:pt>
                <c:pt idx="3">
                  <c:v>"pen + map" = not survey at all</c:v>
                </c:pt>
              </c:strCache>
            </c:strRef>
          </c:cat>
          <c:val>
            <c:numRef>
              <c:f>Leht1!$E$19:$E$22</c:f>
              <c:numCache>
                <c:formatCode>General</c:formatCode>
                <c:ptCount val="4"/>
                <c:pt idx="0">
                  <c:v>1258584.1500000001</c:v>
                </c:pt>
                <c:pt idx="1">
                  <c:v>630782.19000000006</c:v>
                </c:pt>
                <c:pt idx="2">
                  <c:v>601940.88</c:v>
                </c:pt>
                <c:pt idx="3">
                  <c:v>1704097.42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52654432"/>
        <c:axId val="1352643008"/>
      </c:barChart>
      <c:catAx>
        <c:axId val="13526544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52643008"/>
        <c:crosses val="autoZero"/>
        <c:auto val="1"/>
        <c:lblAlgn val="ctr"/>
        <c:lblOffset val="100"/>
        <c:noMultiLvlLbl val="0"/>
      </c:catAx>
      <c:valAx>
        <c:axId val="1352643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52654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624426253780912"/>
          <c:y val="0.31247613826147225"/>
          <c:w val="0.30954210762574236"/>
          <c:h val="0.41890748370465664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t-EE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t-EE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8450F3-8C12-4FC4-A5C1-8CCD69729772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t-EE"/>
        </a:p>
      </dgm:t>
    </dgm:pt>
    <dgm:pt modelId="{120A9F6F-E9E4-4218-AE90-797D90FA115E}">
      <dgm:prSet phldrT="[Tekst]"/>
      <dgm:spPr/>
      <dgm:t>
        <a:bodyPr/>
        <a:lstStyle/>
        <a:p>
          <a:r>
            <a:rPr lang="en-GB" noProof="0" dirty="0" smtClean="0"/>
            <a:t>boundary and spatial extent of immovable</a:t>
          </a:r>
          <a:endParaRPr lang="en-GB" noProof="0" dirty="0"/>
        </a:p>
      </dgm:t>
    </dgm:pt>
    <dgm:pt modelId="{F0124320-1784-4466-9449-4A9D09B0AABC}" type="parTrans" cxnId="{16FE432E-E74F-4935-A90B-3BF331BAA1A1}">
      <dgm:prSet/>
      <dgm:spPr/>
      <dgm:t>
        <a:bodyPr/>
        <a:lstStyle/>
        <a:p>
          <a:endParaRPr lang="et-EE"/>
        </a:p>
      </dgm:t>
    </dgm:pt>
    <dgm:pt modelId="{FE209799-2AF4-41A9-9465-BC848495BB71}" type="sibTrans" cxnId="{16FE432E-E74F-4935-A90B-3BF331BAA1A1}">
      <dgm:prSet/>
      <dgm:spPr/>
      <dgm:t>
        <a:bodyPr/>
        <a:lstStyle/>
        <a:p>
          <a:endParaRPr lang="et-EE"/>
        </a:p>
      </dgm:t>
    </dgm:pt>
    <dgm:pt modelId="{5116DB28-A6C4-477C-8BEA-4C0E523B40F5}">
      <dgm:prSet phldrT="[Tekst]"/>
      <dgm:spPr/>
      <dgm:t>
        <a:bodyPr/>
        <a:lstStyle/>
        <a:p>
          <a:r>
            <a:rPr lang="en-GB" noProof="0" dirty="0" smtClean="0"/>
            <a:t>land value</a:t>
          </a:r>
          <a:endParaRPr lang="en-GB" noProof="0" dirty="0"/>
        </a:p>
      </dgm:t>
    </dgm:pt>
    <dgm:pt modelId="{1F7F7145-DAD4-4B76-AE8C-5C666FADC26C}" type="parTrans" cxnId="{26C00E62-B298-4B87-B609-5481343681C3}">
      <dgm:prSet/>
      <dgm:spPr/>
      <dgm:t>
        <a:bodyPr/>
        <a:lstStyle/>
        <a:p>
          <a:endParaRPr lang="et-EE"/>
        </a:p>
      </dgm:t>
    </dgm:pt>
    <dgm:pt modelId="{70D361D6-9847-48AD-9A03-C68B1B45FB64}" type="sibTrans" cxnId="{26C00E62-B298-4B87-B609-5481343681C3}">
      <dgm:prSet/>
      <dgm:spPr/>
      <dgm:t>
        <a:bodyPr/>
        <a:lstStyle/>
        <a:p>
          <a:endParaRPr lang="et-EE"/>
        </a:p>
      </dgm:t>
    </dgm:pt>
    <dgm:pt modelId="{75C5F2EF-D70B-43CE-BC9E-03B6EAE65031}">
      <dgm:prSet phldrT="[Tekst]"/>
      <dgm:spPr/>
      <dgm:t>
        <a:bodyPr/>
        <a:lstStyle/>
        <a:p>
          <a:r>
            <a:rPr lang="en-GB" noProof="0" dirty="0" smtClean="0"/>
            <a:t>natural status of land</a:t>
          </a:r>
          <a:endParaRPr lang="en-GB" noProof="0" dirty="0"/>
        </a:p>
      </dgm:t>
    </dgm:pt>
    <dgm:pt modelId="{78A4A549-E8BC-48CA-A503-3C1DC7D16DDD}" type="parTrans" cxnId="{81104F62-E424-4153-9A99-FDC155A05D67}">
      <dgm:prSet/>
      <dgm:spPr/>
      <dgm:t>
        <a:bodyPr/>
        <a:lstStyle/>
        <a:p>
          <a:endParaRPr lang="et-EE"/>
        </a:p>
      </dgm:t>
    </dgm:pt>
    <dgm:pt modelId="{DAA550E0-9CAB-4969-A7AB-B9EF04E60C87}" type="sibTrans" cxnId="{81104F62-E424-4153-9A99-FDC155A05D67}">
      <dgm:prSet/>
      <dgm:spPr/>
      <dgm:t>
        <a:bodyPr/>
        <a:lstStyle/>
        <a:p>
          <a:endParaRPr lang="et-EE"/>
        </a:p>
      </dgm:t>
    </dgm:pt>
    <dgm:pt modelId="{10EB533A-A2CE-4644-879B-133D30CC5BD4}">
      <dgm:prSet/>
      <dgm:spPr/>
      <dgm:t>
        <a:bodyPr/>
        <a:lstStyle/>
        <a:p>
          <a:r>
            <a:rPr lang="en-GB" noProof="0" dirty="0" smtClean="0"/>
            <a:t>information on land use</a:t>
          </a:r>
          <a:endParaRPr lang="en-GB" noProof="0" dirty="0"/>
        </a:p>
      </dgm:t>
    </dgm:pt>
    <dgm:pt modelId="{E6565987-D0B2-4CED-9261-6D786483C5E8}" type="parTrans" cxnId="{AC2A8211-374C-4FB9-B776-AE723D139C5A}">
      <dgm:prSet/>
      <dgm:spPr/>
      <dgm:t>
        <a:bodyPr/>
        <a:lstStyle/>
        <a:p>
          <a:endParaRPr lang="et-EE"/>
        </a:p>
      </dgm:t>
    </dgm:pt>
    <dgm:pt modelId="{33293C00-3DA8-44B7-868A-36DCDD4D6096}" type="sibTrans" cxnId="{AC2A8211-374C-4FB9-B776-AE723D139C5A}">
      <dgm:prSet/>
      <dgm:spPr/>
      <dgm:t>
        <a:bodyPr/>
        <a:lstStyle/>
        <a:p>
          <a:endParaRPr lang="et-EE"/>
        </a:p>
      </dgm:t>
    </dgm:pt>
    <dgm:pt modelId="{F16CEABF-D4F1-4E44-B778-C45D123C7CF9}" type="pres">
      <dgm:prSet presAssocID="{AA8450F3-8C12-4FC4-A5C1-8CCD6972977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t-EE"/>
        </a:p>
      </dgm:t>
    </dgm:pt>
    <dgm:pt modelId="{9F2877D1-A3A0-4B7F-914E-FA0952D44EC5}" type="pres">
      <dgm:prSet presAssocID="{AA8450F3-8C12-4FC4-A5C1-8CCD69729772}" presName="pyramid" presStyleLbl="node1" presStyleIdx="0" presStyleCnt="1"/>
      <dgm:spPr>
        <a:solidFill>
          <a:srgbClr val="0070C0"/>
        </a:solidFill>
      </dgm:spPr>
      <dgm:t>
        <a:bodyPr/>
        <a:lstStyle/>
        <a:p>
          <a:endParaRPr lang="et-EE"/>
        </a:p>
      </dgm:t>
    </dgm:pt>
    <dgm:pt modelId="{D8244755-692E-467A-9643-111EA7FB984B}" type="pres">
      <dgm:prSet presAssocID="{AA8450F3-8C12-4FC4-A5C1-8CCD69729772}" presName="theList" presStyleCnt="0"/>
      <dgm:spPr/>
    </dgm:pt>
    <dgm:pt modelId="{BDC9F414-91C5-49EE-AB04-A9A0EBAA0323}" type="pres">
      <dgm:prSet presAssocID="{120A9F6F-E9E4-4218-AE90-797D90FA115E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27820626-42F1-4E2C-89DB-C5E4770C0ED1}" type="pres">
      <dgm:prSet presAssocID="{120A9F6F-E9E4-4218-AE90-797D90FA115E}" presName="aSpace" presStyleCnt="0"/>
      <dgm:spPr/>
    </dgm:pt>
    <dgm:pt modelId="{E4247CD1-2166-4781-8C33-FEA98498D0D2}" type="pres">
      <dgm:prSet presAssocID="{5116DB28-A6C4-477C-8BEA-4C0E523B40F5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3A78D8E0-2329-4A31-A203-CC5C8B29075A}" type="pres">
      <dgm:prSet presAssocID="{5116DB28-A6C4-477C-8BEA-4C0E523B40F5}" presName="aSpace" presStyleCnt="0"/>
      <dgm:spPr/>
    </dgm:pt>
    <dgm:pt modelId="{CD8F2289-4A5B-4364-B50D-DDF73DA34E69}" type="pres">
      <dgm:prSet presAssocID="{75C5F2EF-D70B-43CE-BC9E-03B6EAE65031}" presName="aNode" presStyleLbl="fgAcc1" presStyleIdx="2" presStyleCnt="4" custLinFactNeighborX="-342" custLinFactNeighborY="-29983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9E56A624-779C-47A9-9E8E-28C954E4F7D6}" type="pres">
      <dgm:prSet presAssocID="{75C5F2EF-D70B-43CE-BC9E-03B6EAE65031}" presName="aSpace" presStyleCnt="0"/>
      <dgm:spPr/>
    </dgm:pt>
    <dgm:pt modelId="{A48819D4-25C8-49CD-9D6C-B6D40E3E68D4}" type="pres">
      <dgm:prSet presAssocID="{10EB533A-A2CE-4644-879B-133D30CC5BD4}" presName="aNode" presStyleLbl="fgAcc1" presStyleIdx="3" presStyleCnt="4" custLinFactNeighborX="1708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8BCDDCCE-1135-4241-B72D-E0566D8B3DCE}" type="pres">
      <dgm:prSet presAssocID="{10EB533A-A2CE-4644-879B-133D30CC5BD4}" presName="aSpace" presStyleCnt="0"/>
      <dgm:spPr/>
    </dgm:pt>
  </dgm:ptLst>
  <dgm:cxnLst>
    <dgm:cxn modelId="{AC2A8211-374C-4FB9-B776-AE723D139C5A}" srcId="{AA8450F3-8C12-4FC4-A5C1-8CCD69729772}" destId="{10EB533A-A2CE-4644-879B-133D30CC5BD4}" srcOrd="3" destOrd="0" parTransId="{E6565987-D0B2-4CED-9261-6D786483C5E8}" sibTransId="{33293C00-3DA8-44B7-868A-36DCDD4D6096}"/>
    <dgm:cxn modelId="{47CA7868-57B1-4B84-8835-128806225594}" type="presOf" srcId="{5116DB28-A6C4-477C-8BEA-4C0E523B40F5}" destId="{E4247CD1-2166-4781-8C33-FEA98498D0D2}" srcOrd="0" destOrd="0" presId="urn:microsoft.com/office/officeart/2005/8/layout/pyramid2"/>
    <dgm:cxn modelId="{16FE432E-E74F-4935-A90B-3BF331BAA1A1}" srcId="{AA8450F3-8C12-4FC4-A5C1-8CCD69729772}" destId="{120A9F6F-E9E4-4218-AE90-797D90FA115E}" srcOrd="0" destOrd="0" parTransId="{F0124320-1784-4466-9449-4A9D09B0AABC}" sibTransId="{FE209799-2AF4-41A9-9465-BC848495BB71}"/>
    <dgm:cxn modelId="{A5F02108-8228-4FC9-9694-0D434E9135C3}" type="presOf" srcId="{120A9F6F-E9E4-4218-AE90-797D90FA115E}" destId="{BDC9F414-91C5-49EE-AB04-A9A0EBAA0323}" srcOrd="0" destOrd="0" presId="urn:microsoft.com/office/officeart/2005/8/layout/pyramid2"/>
    <dgm:cxn modelId="{6F7ECA90-189F-4E9E-B62E-62781E35A1A1}" type="presOf" srcId="{AA8450F3-8C12-4FC4-A5C1-8CCD69729772}" destId="{F16CEABF-D4F1-4E44-B778-C45D123C7CF9}" srcOrd="0" destOrd="0" presId="urn:microsoft.com/office/officeart/2005/8/layout/pyramid2"/>
    <dgm:cxn modelId="{04BAD51C-0CA8-45FA-85E5-6E3B79F0580F}" type="presOf" srcId="{75C5F2EF-D70B-43CE-BC9E-03B6EAE65031}" destId="{CD8F2289-4A5B-4364-B50D-DDF73DA34E69}" srcOrd="0" destOrd="0" presId="urn:microsoft.com/office/officeart/2005/8/layout/pyramid2"/>
    <dgm:cxn modelId="{81104F62-E424-4153-9A99-FDC155A05D67}" srcId="{AA8450F3-8C12-4FC4-A5C1-8CCD69729772}" destId="{75C5F2EF-D70B-43CE-BC9E-03B6EAE65031}" srcOrd="2" destOrd="0" parTransId="{78A4A549-E8BC-48CA-A503-3C1DC7D16DDD}" sibTransId="{DAA550E0-9CAB-4969-A7AB-B9EF04E60C87}"/>
    <dgm:cxn modelId="{26C00E62-B298-4B87-B609-5481343681C3}" srcId="{AA8450F3-8C12-4FC4-A5C1-8CCD69729772}" destId="{5116DB28-A6C4-477C-8BEA-4C0E523B40F5}" srcOrd="1" destOrd="0" parTransId="{1F7F7145-DAD4-4B76-AE8C-5C666FADC26C}" sibTransId="{70D361D6-9847-48AD-9A03-C68B1B45FB64}"/>
    <dgm:cxn modelId="{0F447709-F19D-4D86-94A3-95A3DE83173F}" type="presOf" srcId="{10EB533A-A2CE-4644-879B-133D30CC5BD4}" destId="{A48819D4-25C8-49CD-9D6C-B6D40E3E68D4}" srcOrd="0" destOrd="0" presId="urn:microsoft.com/office/officeart/2005/8/layout/pyramid2"/>
    <dgm:cxn modelId="{7A33A41C-A760-4553-ABC8-1D346714A94D}" type="presParOf" srcId="{F16CEABF-D4F1-4E44-B778-C45D123C7CF9}" destId="{9F2877D1-A3A0-4B7F-914E-FA0952D44EC5}" srcOrd="0" destOrd="0" presId="urn:microsoft.com/office/officeart/2005/8/layout/pyramid2"/>
    <dgm:cxn modelId="{C68F13A4-FE90-41E5-BBE8-565559E341DD}" type="presParOf" srcId="{F16CEABF-D4F1-4E44-B778-C45D123C7CF9}" destId="{D8244755-692E-467A-9643-111EA7FB984B}" srcOrd="1" destOrd="0" presId="urn:microsoft.com/office/officeart/2005/8/layout/pyramid2"/>
    <dgm:cxn modelId="{1B65CCFB-79B7-4F19-8530-7E5AEAF91AE2}" type="presParOf" srcId="{D8244755-692E-467A-9643-111EA7FB984B}" destId="{BDC9F414-91C5-49EE-AB04-A9A0EBAA0323}" srcOrd="0" destOrd="0" presId="urn:microsoft.com/office/officeart/2005/8/layout/pyramid2"/>
    <dgm:cxn modelId="{47622583-5C3E-4A02-AF5F-A540AA712B2B}" type="presParOf" srcId="{D8244755-692E-467A-9643-111EA7FB984B}" destId="{27820626-42F1-4E2C-89DB-C5E4770C0ED1}" srcOrd="1" destOrd="0" presId="urn:microsoft.com/office/officeart/2005/8/layout/pyramid2"/>
    <dgm:cxn modelId="{5AE4C9B7-8CB3-458F-B7C8-DF33DE8D7BF8}" type="presParOf" srcId="{D8244755-692E-467A-9643-111EA7FB984B}" destId="{E4247CD1-2166-4781-8C33-FEA98498D0D2}" srcOrd="2" destOrd="0" presId="urn:microsoft.com/office/officeart/2005/8/layout/pyramid2"/>
    <dgm:cxn modelId="{B4209F0C-6DB4-4E91-818B-A74E940CBE4D}" type="presParOf" srcId="{D8244755-692E-467A-9643-111EA7FB984B}" destId="{3A78D8E0-2329-4A31-A203-CC5C8B29075A}" srcOrd="3" destOrd="0" presId="urn:microsoft.com/office/officeart/2005/8/layout/pyramid2"/>
    <dgm:cxn modelId="{08F1B284-1A96-408D-827F-53F110E32CA9}" type="presParOf" srcId="{D8244755-692E-467A-9643-111EA7FB984B}" destId="{CD8F2289-4A5B-4364-B50D-DDF73DA34E69}" srcOrd="4" destOrd="0" presId="urn:microsoft.com/office/officeart/2005/8/layout/pyramid2"/>
    <dgm:cxn modelId="{938BF986-9A7B-4983-A2B4-D39E3E686B92}" type="presParOf" srcId="{D8244755-692E-467A-9643-111EA7FB984B}" destId="{9E56A624-779C-47A9-9E8E-28C954E4F7D6}" srcOrd="5" destOrd="0" presId="urn:microsoft.com/office/officeart/2005/8/layout/pyramid2"/>
    <dgm:cxn modelId="{184876F3-D212-4EE8-828D-F620472F1123}" type="presParOf" srcId="{D8244755-692E-467A-9643-111EA7FB984B}" destId="{A48819D4-25C8-49CD-9D6C-B6D40E3E68D4}" srcOrd="6" destOrd="0" presId="urn:microsoft.com/office/officeart/2005/8/layout/pyramid2"/>
    <dgm:cxn modelId="{B5D2C321-91CB-415C-A136-1FEACE0D9283}" type="presParOf" srcId="{D8244755-692E-467A-9643-111EA7FB984B}" destId="{8BCDDCCE-1135-4241-B72D-E0566D8B3DCE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368B10-6D03-4868-8CB2-E91690996C07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t-EE"/>
        </a:p>
      </dgm:t>
    </dgm:pt>
    <dgm:pt modelId="{67A52D80-824C-4344-9F95-4775C2F51EFA}">
      <dgm:prSet phldrT="[Tekst]" custT="1"/>
      <dgm:spPr/>
      <dgm:t>
        <a:bodyPr/>
        <a:lstStyle/>
        <a:p>
          <a:r>
            <a:rPr lang="et-EE" sz="2400" dirty="0" smtClean="0"/>
            <a:t>„</a:t>
          </a:r>
          <a:r>
            <a:rPr lang="en-GB" sz="2400" noProof="0" dirty="0" smtClean="0"/>
            <a:t>Necessity to determine property boundary</a:t>
          </a:r>
          <a:r>
            <a:rPr lang="et-EE" sz="2400" dirty="0" smtClean="0"/>
            <a:t>” </a:t>
          </a:r>
          <a:endParaRPr lang="et-EE" sz="2400" dirty="0"/>
        </a:p>
      </dgm:t>
    </dgm:pt>
    <dgm:pt modelId="{8F7689CB-88A8-4F2E-A065-F5FF024B2247}" type="parTrans" cxnId="{29695D2F-7E88-42E9-AA19-E0B7FC270B63}">
      <dgm:prSet/>
      <dgm:spPr/>
      <dgm:t>
        <a:bodyPr/>
        <a:lstStyle/>
        <a:p>
          <a:endParaRPr lang="et-EE"/>
        </a:p>
      </dgm:t>
    </dgm:pt>
    <dgm:pt modelId="{93BF91D5-EBE6-48E4-9BA5-49D2436EED73}" type="sibTrans" cxnId="{29695D2F-7E88-42E9-AA19-E0B7FC270B63}">
      <dgm:prSet/>
      <dgm:spPr/>
      <dgm:t>
        <a:bodyPr/>
        <a:lstStyle/>
        <a:p>
          <a:endParaRPr lang="et-EE"/>
        </a:p>
      </dgm:t>
    </dgm:pt>
    <dgm:pt modelId="{E3246DFD-B2C4-421D-97AE-B7021CC7483E}">
      <dgm:prSet phldrT="[Tekst]" custT="1"/>
      <dgm:spPr/>
      <dgm:t>
        <a:bodyPr/>
        <a:lstStyle/>
        <a:p>
          <a:r>
            <a:rPr lang="et-EE" sz="2400" dirty="0" smtClean="0"/>
            <a:t>„</a:t>
          </a:r>
          <a:r>
            <a:rPr lang="en-GB" sz="2400" noProof="0" dirty="0" smtClean="0"/>
            <a:t>Area is inaccurate</a:t>
          </a:r>
          <a:r>
            <a:rPr lang="et-EE" sz="2400" dirty="0" smtClean="0"/>
            <a:t>”</a:t>
          </a:r>
          <a:endParaRPr lang="et-EE" sz="2400" dirty="0"/>
        </a:p>
      </dgm:t>
    </dgm:pt>
    <dgm:pt modelId="{C16E293E-3A2C-46E7-935E-1560FF00EC75}" type="parTrans" cxnId="{00FC2AFF-2859-4F51-B555-EC4972DDC320}">
      <dgm:prSet/>
      <dgm:spPr/>
      <dgm:t>
        <a:bodyPr/>
        <a:lstStyle/>
        <a:p>
          <a:endParaRPr lang="et-EE"/>
        </a:p>
      </dgm:t>
    </dgm:pt>
    <dgm:pt modelId="{FFEFE5A0-57D8-4FF0-B4AA-EE2004924DC7}" type="sibTrans" cxnId="{00FC2AFF-2859-4F51-B555-EC4972DDC320}">
      <dgm:prSet/>
      <dgm:spPr/>
      <dgm:t>
        <a:bodyPr/>
        <a:lstStyle/>
        <a:p>
          <a:endParaRPr lang="et-EE"/>
        </a:p>
      </dgm:t>
    </dgm:pt>
    <dgm:pt modelId="{FF1F894B-4A3C-4B04-AC51-D804A4AF596E}">
      <dgm:prSet phldrT="[Tekst]"/>
      <dgm:spPr/>
      <dgm:t>
        <a:bodyPr/>
        <a:lstStyle/>
        <a:p>
          <a:r>
            <a:rPr lang="en-GB" noProof="0" dirty="0" smtClean="0"/>
            <a:t>when the parcel is formed in general boundaries</a:t>
          </a:r>
          <a:r>
            <a:rPr lang="et-EE" noProof="0" dirty="0" smtClean="0"/>
            <a:t> (</a:t>
          </a:r>
          <a:r>
            <a:rPr lang="et-EE" noProof="0" dirty="0" err="1" smtClean="0"/>
            <a:t>pen+map</a:t>
          </a:r>
          <a:r>
            <a:rPr lang="et-EE" noProof="0" dirty="0" smtClean="0"/>
            <a:t> </a:t>
          </a:r>
          <a:r>
            <a:rPr lang="et-EE" noProof="0" dirty="0" err="1" smtClean="0"/>
            <a:t>method</a:t>
          </a:r>
          <a:r>
            <a:rPr lang="et-EE" noProof="0" dirty="0" smtClean="0"/>
            <a:t>)</a:t>
          </a:r>
          <a:r>
            <a:rPr lang="en-GB" noProof="0" dirty="0" smtClean="0"/>
            <a:t>, or when the cadastral registrar identifies inaccurate or contradictory boundary data</a:t>
          </a:r>
          <a:endParaRPr lang="en-GB" noProof="0" dirty="0"/>
        </a:p>
      </dgm:t>
    </dgm:pt>
    <dgm:pt modelId="{87D2B5F1-64C0-4278-A911-369199C3D6AA}" type="parTrans" cxnId="{7D71CCE5-E0F6-497B-9BFC-9B9E47E51F4A}">
      <dgm:prSet/>
      <dgm:spPr/>
      <dgm:t>
        <a:bodyPr/>
        <a:lstStyle/>
        <a:p>
          <a:endParaRPr lang="et-EE"/>
        </a:p>
      </dgm:t>
    </dgm:pt>
    <dgm:pt modelId="{F8D87ACA-E888-41EA-90FE-B2A5FDF5DA4A}" type="sibTrans" cxnId="{7D71CCE5-E0F6-497B-9BFC-9B9E47E51F4A}">
      <dgm:prSet/>
      <dgm:spPr/>
      <dgm:t>
        <a:bodyPr/>
        <a:lstStyle/>
        <a:p>
          <a:endParaRPr lang="et-EE"/>
        </a:p>
      </dgm:t>
    </dgm:pt>
    <dgm:pt modelId="{2E6FC875-6001-4E6C-9682-E2F27DDBB06C}">
      <dgm:prSet phldrT="[Tekst]"/>
      <dgm:spPr/>
      <dgm:t>
        <a:bodyPr/>
        <a:lstStyle/>
        <a:p>
          <a:r>
            <a:rPr lang="en-GB" noProof="0" dirty="0" smtClean="0"/>
            <a:t>when the boundary data of adjoining parcels are contradictory, or when the location of boundary points in nature does not coincide with the boundary data entered into the cadastre</a:t>
          </a:r>
          <a:br>
            <a:rPr lang="en-GB" noProof="0" dirty="0" smtClean="0"/>
          </a:br>
          <a:endParaRPr lang="en-GB" noProof="0" dirty="0"/>
        </a:p>
      </dgm:t>
    </dgm:pt>
    <dgm:pt modelId="{CEBB82E6-D80A-40EC-9247-40162BD6ABE7}" type="parTrans" cxnId="{4E3A661F-B4F1-4D6C-9B84-4CC678618C17}">
      <dgm:prSet/>
      <dgm:spPr/>
      <dgm:t>
        <a:bodyPr/>
        <a:lstStyle/>
        <a:p>
          <a:endParaRPr lang="et-EE"/>
        </a:p>
      </dgm:t>
    </dgm:pt>
    <dgm:pt modelId="{98C5FCA2-BBF9-4D10-A0DA-08BAAFF263CC}" type="sibTrans" cxnId="{4E3A661F-B4F1-4D6C-9B84-4CC678618C17}">
      <dgm:prSet/>
      <dgm:spPr/>
      <dgm:t>
        <a:bodyPr/>
        <a:lstStyle/>
        <a:p>
          <a:endParaRPr lang="et-EE"/>
        </a:p>
      </dgm:t>
    </dgm:pt>
    <dgm:pt modelId="{38B71006-AF2D-4E11-9082-1C212E926206}" type="pres">
      <dgm:prSet presAssocID="{BF368B10-6D03-4868-8CB2-E91690996C0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t-EE"/>
        </a:p>
      </dgm:t>
    </dgm:pt>
    <dgm:pt modelId="{D1589990-4033-432B-BA58-AADB084F3B92}" type="pres">
      <dgm:prSet presAssocID="{67A52D80-824C-4344-9F95-4775C2F51EFA}" presName="circle1" presStyleLbl="node1" presStyleIdx="0" presStyleCnt="2"/>
      <dgm:spPr>
        <a:solidFill>
          <a:schemeClr val="accent1"/>
        </a:solidFill>
      </dgm:spPr>
      <dgm:t>
        <a:bodyPr/>
        <a:lstStyle/>
        <a:p>
          <a:endParaRPr lang="et-EE"/>
        </a:p>
      </dgm:t>
    </dgm:pt>
    <dgm:pt modelId="{9AEEB3FC-D668-4F30-9F38-AFAA5A14A244}" type="pres">
      <dgm:prSet presAssocID="{67A52D80-824C-4344-9F95-4775C2F51EFA}" presName="space" presStyleCnt="0"/>
      <dgm:spPr/>
      <dgm:t>
        <a:bodyPr/>
        <a:lstStyle/>
        <a:p>
          <a:endParaRPr lang="et-EE"/>
        </a:p>
      </dgm:t>
    </dgm:pt>
    <dgm:pt modelId="{ED70CF8C-3401-441A-AF4A-4A505C308C04}" type="pres">
      <dgm:prSet presAssocID="{67A52D80-824C-4344-9F95-4775C2F51EFA}" presName="rect1" presStyleLbl="alignAcc1" presStyleIdx="0" presStyleCnt="2" custLinFactNeighborX="0" custLinFactNeighborY="-760"/>
      <dgm:spPr/>
      <dgm:t>
        <a:bodyPr/>
        <a:lstStyle/>
        <a:p>
          <a:endParaRPr lang="et-EE"/>
        </a:p>
      </dgm:t>
    </dgm:pt>
    <dgm:pt modelId="{68F2CF24-BC78-4B2F-BB91-D4EB6FEEBC03}" type="pres">
      <dgm:prSet presAssocID="{E3246DFD-B2C4-421D-97AE-B7021CC7483E}" presName="vertSpace2" presStyleLbl="node1" presStyleIdx="0" presStyleCnt="2"/>
      <dgm:spPr/>
      <dgm:t>
        <a:bodyPr/>
        <a:lstStyle/>
        <a:p>
          <a:endParaRPr lang="et-EE"/>
        </a:p>
      </dgm:t>
    </dgm:pt>
    <dgm:pt modelId="{0DA35B54-FEF1-492D-A580-B506725346BD}" type="pres">
      <dgm:prSet presAssocID="{E3246DFD-B2C4-421D-97AE-B7021CC7483E}" presName="circle2" presStyleLbl="node1" presStyleIdx="1" presStyleCnt="2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t-EE"/>
        </a:p>
      </dgm:t>
    </dgm:pt>
    <dgm:pt modelId="{D1FBB40F-2F33-4667-BFFC-5BB78A916C59}" type="pres">
      <dgm:prSet presAssocID="{E3246DFD-B2C4-421D-97AE-B7021CC7483E}" presName="rect2" presStyleLbl="alignAcc1" presStyleIdx="1" presStyleCnt="2"/>
      <dgm:spPr/>
      <dgm:t>
        <a:bodyPr/>
        <a:lstStyle/>
        <a:p>
          <a:endParaRPr lang="et-EE"/>
        </a:p>
      </dgm:t>
    </dgm:pt>
    <dgm:pt modelId="{6980D120-EBFF-466B-BA04-7C1A90E61694}" type="pres">
      <dgm:prSet presAssocID="{67A52D80-824C-4344-9F95-4775C2F51EFA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FD253236-33FB-4C09-8CE1-1ECE5B7D2546}" type="pres">
      <dgm:prSet presAssocID="{67A52D80-824C-4344-9F95-4775C2F51EFA}" presName="rect1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3E1BC507-09E7-4D8D-9D48-58AA5926043F}" type="pres">
      <dgm:prSet presAssocID="{E3246DFD-B2C4-421D-97AE-B7021CC7483E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D8E78F9A-918B-4100-A871-7F59FF1D5A81}" type="pres">
      <dgm:prSet presAssocID="{E3246DFD-B2C4-421D-97AE-B7021CC7483E}" presName="rect2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</dgm:ptLst>
  <dgm:cxnLst>
    <dgm:cxn modelId="{538F8097-2AF8-4CAA-B7EA-911CFF16B78A}" type="presOf" srcId="{BF368B10-6D03-4868-8CB2-E91690996C07}" destId="{38B71006-AF2D-4E11-9082-1C212E926206}" srcOrd="0" destOrd="0" presId="urn:microsoft.com/office/officeart/2005/8/layout/target3"/>
    <dgm:cxn modelId="{4E3A661F-B4F1-4D6C-9B84-4CC678618C17}" srcId="{67A52D80-824C-4344-9F95-4775C2F51EFA}" destId="{2E6FC875-6001-4E6C-9682-E2F27DDBB06C}" srcOrd="0" destOrd="0" parTransId="{CEBB82E6-D80A-40EC-9247-40162BD6ABE7}" sibTransId="{98C5FCA2-BBF9-4D10-A0DA-08BAAFF263CC}"/>
    <dgm:cxn modelId="{7D71CCE5-E0F6-497B-9BFC-9B9E47E51F4A}" srcId="{E3246DFD-B2C4-421D-97AE-B7021CC7483E}" destId="{FF1F894B-4A3C-4B04-AC51-D804A4AF596E}" srcOrd="0" destOrd="0" parTransId="{87D2B5F1-64C0-4278-A911-369199C3D6AA}" sibTransId="{F8D87ACA-E888-41EA-90FE-B2A5FDF5DA4A}"/>
    <dgm:cxn modelId="{098F70ED-E1A0-40F9-922A-B8362C200EC5}" type="presOf" srcId="{67A52D80-824C-4344-9F95-4775C2F51EFA}" destId="{ED70CF8C-3401-441A-AF4A-4A505C308C04}" srcOrd="0" destOrd="0" presId="urn:microsoft.com/office/officeart/2005/8/layout/target3"/>
    <dgm:cxn modelId="{09E91E3D-81B0-4E34-A463-7987891D68E7}" type="presOf" srcId="{E3246DFD-B2C4-421D-97AE-B7021CC7483E}" destId="{D1FBB40F-2F33-4667-BFFC-5BB78A916C59}" srcOrd="0" destOrd="0" presId="urn:microsoft.com/office/officeart/2005/8/layout/target3"/>
    <dgm:cxn modelId="{EBFDC948-FC79-401F-A7B4-EF7C057B2FE6}" type="presOf" srcId="{2E6FC875-6001-4E6C-9682-E2F27DDBB06C}" destId="{FD253236-33FB-4C09-8CE1-1ECE5B7D2546}" srcOrd="0" destOrd="0" presId="urn:microsoft.com/office/officeart/2005/8/layout/target3"/>
    <dgm:cxn modelId="{4D2D211C-5B16-48FC-88F0-571BCA2105DD}" type="presOf" srcId="{E3246DFD-B2C4-421D-97AE-B7021CC7483E}" destId="{3E1BC507-09E7-4D8D-9D48-58AA5926043F}" srcOrd="1" destOrd="0" presId="urn:microsoft.com/office/officeart/2005/8/layout/target3"/>
    <dgm:cxn modelId="{29695D2F-7E88-42E9-AA19-E0B7FC270B63}" srcId="{BF368B10-6D03-4868-8CB2-E91690996C07}" destId="{67A52D80-824C-4344-9F95-4775C2F51EFA}" srcOrd="0" destOrd="0" parTransId="{8F7689CB-88A8-4F2E-A065-F5FF024B2247}" sibTransId="{93BF91D5-EBE6-48E4-9BA5-49D2436EED73}"/>
    <dgm:cxn modelId="{FE97E5F4-D8E0-459B-908F-34271EF4AE2E}" type="presOf" srcId="{FF1F894B-4A3C-4B04-AC51-D804A4AF596E}" destId="{D8E78F9A-918B-4100-A871-7F59FF1D5A81}" srcOrd="0" destOrd="0" presId="urn:microsoft.com/office/officeart/2005/8/layout/target3"/>
    <dgm:cxn modelId="{00FC2AFF-2859-4F51-B555-EC4972DDC320}" srcId="{BF368B10-6D03-4868-8CB2-E91690996C07}" destId="{E3246DFD-B2C4-421D-97AE-B7021CC7483E}" srcOrd="1" destOrd="0" parTransId="{C16E293E-3A2C-46E7-935E-1560FF00EC75}" sibTransId="{FFEFE5A0-57D8-4FF0-B4AA-EE2004924DC7}"/>
    <dgm:cxn modelId="{1CDFB8ED-9090-4685-BDAD-710AB9097CFD}" type="presOf" srcId="{67A52D80-824C-4344-9F95-4775C2F51EFA}" destId="{6980D120-EBFF-466B-BA04-7C1A90E61694}" srcOrd="1" destOrd="0" presId="urn:microsoft.com/office/officeart/2005/8/layout/target3"/>
    <dgm:cxn modelId="{396AD421-F4E4-49AC-AC38-017E36E15870}" type="presParOf" srcId="{38B71006-AF2D-4E11-9082-1C212E926206}" destId="{D1589990-4033-432B-BA58-AADB084F3B92}" srcOrd="0" destOrd="0" presId="urn:microsoft.com/office/officeart/2005/8/layout/target3"/>
    <dgm:cxn modelId="{347A16BD-E4EE-4F16-93F3-DC12D5CA9FA1}" type="presParOf" srcId="{38B71006-AF2D-4E11-9082-1C212E926206}" destId="{9AEEB3FC-D668-4F30-9F38-AFAA5A14A244}" srcOrd="1" destOrd="0" presId="urn:microsoft.com/office/officeart/2005/8/layout/target3"/>
    <dgm:cxn modelId="{D39C1967-A254-4ADD-ACCF-1FBF6A929438}" type="presParOf" srcId="{38B71006-AF2D-4E11-9082-1C212E926206}" destId="{ED70CF8C-3401-441A-AF4A-4A505C308C04}" srcOrd="2" destOrd="0" presId="urn:microsoft.com/office/officeart/2005/8/layout/target3"/>
    <dgm:cxn modelId="{55116E8D-295C-46AC-9DD3-DBC2E31EEEB5}" type="presParOf" srcId="{38B71006-AF2D-4E11-9082-1C212E926206}" destId="{68F2CF24-BC78-4B2F-BB91-D4EB6FEEBC03}" srcOrd="3" destOrd="0" presId="urn:microsoft.com/office/officeart/2005/8/layout/target3"/>
    <dgm:cxn modelId="{632FEFE3-3FF8-4F91-8CC8-4D6A6D3A3190}" type="presParOf" srcId="{38B71006-AF2D-4E11-9082-1C212E926206}" destId="{0DA35B54-FEF1-492D-A580-B506725346BD}" srcOrd="4" destOrd="0" presId="urn:microsoft.com/office/officeart/2005/8/layout/target3"/>
    <dgm:cxn modelId="{6C88B6D2-2153-4860-91A8-C8A6FFBC2BE0}" type="presParOf" srcId="{38B71006-AF2D-4E11-9082-1C212E926206}" destId="{D1FBB40F-2F33-4667-BFFC-5BB78A916C59}" srcOrd="5" destOrd="0" presId="urn:microsoft.com/office/officeart/2005/8/layout/target3"/>
    <dgm:cxn modelId="{D0ECFE7D-FA21-478E-87C9-FF4BF2D4200D}" type="presParOf" srcId="{38B71006-AF2D-4E11-9082-1C212E926206}" destId="{6980D120-EBFF-466B-BA04-7C1A90E61694}" srcOrd="6" destOrd="0" presId="urn:microsoft.com/office/officeart/2005/8/layout/target3"/>
    <dgm:cxn modelId="{A6A98728-A510-4708-A603-47A517DED042}" type="presParOf" srcId="{38B71006-AF2D-4E11-9082-1C212E926206}" destId="{FD253236-33FB-4C09-8CE1-1ECE5B7D2546}" srcOrd="7" destOrd="0" presId="urn:microsoft.com/office/officeart/2005/8/layout/target3"/>
    <dgm:cxn modelId="{52579929-7A9C-40A5-A7E9-97E10510B2F2}" type="presParOf" srcId="{38B71006-AF2D-4E11-9082-1C212E926206}" destId="{3E1BC507-09E7-4D8D-9D48-58AA5926043F}" srcOrd="8" destOrd="0" presId="urn:microsoft.com/office/officeart/2005/8/layout/target3"/>
    <dgm:cxn modelId="{E2FF2DC0-9339-4694-B882-0EE751C0C121}" type="presParOf" srcId="{38B71006-AF2D-4E11-9082-1C212E926206}" destId="{D8E78F9A-918B-4100-A871-7F59FF1D5A81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031512-D355-4BD1-ADF2-1D6FCB0C4B8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t-EE"/>
        </a:p>
      </dgm:t>
    </dgm:pt>
    <dgm:pt modelId="{6413A231-A318-417D-ADA4-3B367C26A403}">
      <dgm:prSet phldrT="[Tekst]" custT="1"/>
      <dgm:spPr/>
      <dgm:t>
        <a:bodyPr/>
        <a:lstStyle/>
        <a:p>
          <a:r>
            <a:rPr lang="en-GB" sz="2400" noProof="0" dirty="0" smtClean="0"/>
            <a:t>Owner of immovable</a:t>
          </a:r>
          <a:endParaRPr lang="en-GB" sz="2400" noProof="0" dirty="0"/>
        </a:p>
      </dgm:t>
    </dgm:pt>
    <dgm:pt modelId="{E24C3AFC-BD98-43CD-9EBD-EBDC96E7D1EF}" type="parTrans" cxnId="{34B0106A-A80E-4FD8-BB0E-17C3BDD6C69B}">
      <dgm:prSet/>
      <dgm:spPr/>
      <dgm:t>
        <a:bodyPr/>
        <a:lstStyle/>
        <a:p>
          <a:endParaRPr lang="et-EE"/>
        </a:p>
      </dgm:t>
    </dgm:pt>
    <dgm:pt modelId="{D14906A5-EA18-423A-994D-CF8D56E88F03}" type="sibTrans" cxnId="{34B0106A-A80E-4FD8-BB0E-17C3BDD6C69B}">
      <dgm:prSet/>
      <dgm:spPr/>
      <dgm:t>
        <a:bodyPr/>
        <a:lstStyle/>
        <a:p>
          <a:endParaRPr lang="et-EE"/>
        </a:p>
      </dgm:t>
    </dgm:pt>
    <dgm:pt modelId="{087797EC-6456-4849-A1F6-CEEB79E0CA7F}">
      <dgm:prSet phldrT="[Tekst]" custT="1"/>
      <dgm:spPr/>
      <dgm:t>
        <a:bodyPr/>
        <a:lstStyle/>
        <a:p>
          <a:r>
            <a:rPr lang="en-GB" sz="2000" noProof="0" dirty="0" smtClean="0"/>
            <a:t>Applies for terms of parcel formation</a:t>
          </a:r>
          <a:endParaRPr lang="en-GB" sz="2000" noProof="0" dirty="0"/>
        </a:p>
      </dgm:t>
    </dgm:pt>
    <dgm:pt modelId="{92293650-4027-42E4-B403-36025418F6BF}" type="parTrans" cxnId="{D7992D4C-09DE-4F4D-9403-8D106CF90851}">
      <dgm:prSet/>
      <dgm:spPr/>
      <dgm:t>
        <a:bodyPr/>
        <a:lstStyle/>
        <a:p>
          <a:endParaRPr lang="et-EE"/>
        </a:p>
      </dgm:t>
    </dgm:pt>
    <dgm:pt modelId="{D6F184A6-A2DF-4B88-8FBD-0D2F0612FC1F}" type="sibTrans" cxnId="{D7992D4C-09DE-4F4D-9403-8D106CF90851}">
      <dgm:prSet/>
      <dgm:spPr/>
      <dgm:t>
        <a:bodyPr/>
        <a:lstStyle/>
        <a:p>
          <a:endParaRPr lang="et-EE"/>
        </a:p>
      </dgm:t>
    </dgm:pt>
    <dgm:pt modelId="{99E75E58-0A3E-4BE9-ADDA-9714EC90DA66}">
      <dgm:prSet phldrT="[Tekst]" custT="1"/>
      <dgm:spPr/>
      <dgm:t>
        <a:bodyPr/>
        <a:lstStyle/>
        <a:p>
          <a:r>
            <a:rPr lang="en-GB" sz="2400" noProof="0" dirty="0" smtClean="0"/>
            <a:t>Cadastral registrar</a:t>
          </a:r>
          <a:endParaRPr lang="en-GB" sz="2400" noProof="0" dirty="0"/>
        </a:p>
      </dgm:t>
    </dgm:pt>
    <dgm:pt modelId="{C14065B5-6E78-4A25-937E-4C014DE1FCE4}" type="parTrans" cxnId="{AE04F4F8-A3EC-477A-A7D6-2159F430BEF4}">
      <dgm:prSet/>
      <dgm:spPr/>
      <dgm:t>
        <a:bodyPr/>
        <a:lstStyle/>
        <a:p>
          <a:endParaRPr lang="et-EE"/>
        </a:p>
      </dgm:t>
    </dgm:pt>
    <dgm:pt modelId="{2C035FCE-5B53-4D67-A666-57CE4310CA7C}" type="sibTrans" cxnId="{AE04F4F8-A3EC-477A-A7D6-2159F430BEF4}">
      <dgm:prSet/>
      <dgm:spPr/>
      <dgm:t>
        <a:bodyPr/>
        <a:lstStyle/>
        <a:p>
          <a:endParaRPr lang="et-EE"/>
        </a:p>
      </dgm:t>
    </dgm:pt>
    <dgm:pt modelId="{22CC21E6-AB3D-4C56-BE4C-B92C084813AF}">
      <dgm:prSet phldrT="[Tekst]" custT="1"/>
      <dgm:spPr/>
      <dgm:t>
        <a:bodyPr/>
        <a:lstStyle/>
        <a:p>
          <a:r>
            <a:rPr lang="en-GB" sz="1800" noProof="0" dirty="0" smtClean="0"/>
            <a:t>May join or divide parcels</a:t>
          </a:r>
          <a:endParaRPr lang="en-GB" sz="1800" noProof="0" dirty="0"/>
        </a:p>
      </dgm:t>
    </dgm:pt>
    <dgm:pt modelId="{9068479D-C5FE-45D0-B040-F5FF82FC6D16}" type="parTrans" cxnId="{AC3FF904-0B38-4A98-81D1-11A8D1CF82ED}">
      <dgm:prSet/>
      <dgm:spPr/>
      <dgm:t>
        <a:bodyPr/>
        <a:lstStyle/>
        <a:p>
          <a:endParaRPr lang="et-EE"/>
        </a:p>
      </dgm:t>
    </dgm:pt>
    <dgm:pt modelId="{D657D2F7-EE5B-465F-8013-052B7A773CA1}" type="sibTrans" cxnId="{AC3FF904-0B38-4A98-81D1-11A8D1CF82ED}">
      <dgm:prSet/>
      <dgm:spPr/>
      <dgm:t>
        <a:bodyPr/>
        <a:lstStyle/>
        <a:p>
          <a:endParaRPr lang="et-EE"/>
        </a:p>
      </dgm:t>
    </dgm:pt>
    <dgm:pt modelId="{357C0D57-367A-4875-B821-6E8129A24365}">
      <dgm:prSet phldrT="[Tekst]" custT="1"/>
      <dgm:spPr/>
      <dgm:t>
        <a:bodyPr/>
        <a:lstStyle/>
        <a:p>
          <a:r>
            <a:rPr lang="en-GB" sz="2400" noProof="0" dirty="0" smtClean="0"/>
            <a:t>Land surveyor</a:t>
          </a:r>
          <a:endParaRPr lang="en-GB" sz="2400" noProof="0" dirty="0"/>
        </a:p>
      </dgm:t>
    </dgm:pt>
    <dgm:pt modelId="{FC6D58C2-EA47-4A73-BD30-EAED4BA4F194}" type="parTrans" cxnId="{31AA0A49-1F3C-42EF-913C-4EAF5B7672EE}">
      <dgm:prSet/>
      <dgm:spPr/>
      <dgm:t>
        <a:bodyPr/>
        <a:lstStyle/>
        <a:p>
          <a:endParaRPr lang="et-EE"/>
        </a:p>
      </dgm:t>
    </dgm:pt>
    <dgm:pt modelId="{A68E8A82-D415-4BE7-85EF-BAF092CB182B}" type="sibTrans" cxnId="{31AA0A49-1F3C-42EF-913C-4EAF5B7672EE}">
      <dgm:prSet/>
      <dgm:spPr/>
      <dgm:t>
        <a:bodyPr/>
        <a:lstStyle/>
        <a:p>
          <a:endParaRPr lang="et-EE"/>
        </a:p>
      </dgm:t>
    </dgm:pt>
    <dgm:pt modelId="{8D21C0DE-0909-49FE-8648-C23A2C43E888}">
      <dgm:prSet phldrT="[Tekst]" custT="1"/>
      <dgm:spPr/>
      <dgm:t>
        <a:bodyPr/>
        <a:lstStyle/>
        <a:p>
          <a:r>
            <a:rPr lang="en-GB" sz="1800" noProof="0" dirty="0" smtClean="0"/>
            <a:t>Demarcates and surveys the boundary </a:t>
          </a:r>
          <a:endParaRPr lang="en-GB" sz="1800" noProof="0" dirty="0"/>
        </a:p>
      </dgm:t>
    </dgm:pt>
    <dgm:pt modelId="{F59E01B7-576A-4872-86FC-10C47018F727}" type="parTrans" cxnId="{3CD52C60-8187-45CB-93A7-6E22EA998A28}">
      <dgm:prSet/>
      <dgm:spPr/>
      <dgm:t>
        <a:bodyPr/>
        <a:lstStyle/>
        <a:p>
          <a:endParaRPr lang="et-EE"/>
        </a:p>
      </dgm:t>
    </dgm:pt>
    <dgm:pt modelId="{798AB1B3-3016-4888-A64D-548A432C567F}" type="sibTrans" cxnId="{3CD52C60-8187-45CB-93A7-6E22EA998A28}">
      <dgm:prSet/>
      <dgm:spPr/>
      <dgm:t>
        <a:bodyPr/>
        <a:lstStyle/>
        <a:p>
          <a:endParaRPr lang="et-EE"/>
        </a:p>
      </dgm:t>
    </dgm:pt>
    <dgm:pt modelId="{91F925D2-BF53-4272-94BE-AD1E812D98E8}">
      <dgm:prSet phldrT="[Tekst]" custT="1"/>
      <dgm:spPr/>
      <dgm:t>
        <a:bodyPr/>
        <a:lstStyle/>
        <a:p>
          <a:r>
            <a:rPr lang="en-US" sz="1800" noProof="0" dirty="0" smtClean="0"/>
            <a:t>Must introduce the boundary to the involved owners </a:t>
          </a:r>
          <a:endParaRPr lang="en-US" sz="1800" noProof="0" dirty="0"/>
        </a:p>
      </dgm:t>
    </dgm:pt>
    <dgm:pt modelId="{865D5C8F-E358-435D-B1CF-413C215042C4}" type="parTrans" cxnId="{B06517BF-9650-49FE-BA02-67CC0B883E8E}">
      <dgm:prSet/>
      <dgm:spPr/>
      <dgm:t>
        <a:bodyPr/>
        <a:lstStyle/>
        <a:p>
          <a:endParaRPr lang="et-EE"/>
        </a:p>
      </dgm:t>
    </dgm:pt>
    <dgm:pt modelId="{97BDDFA0-B13D-472F-BFEB-2676B9745812}" type="sibTrans" cxnId="{B06517BF-9650-49FE-BA02-67CC0B883E8E}">
      <dgm:prSet/>
      <dgm:spPr/>
      <dgm:t>
        <a:bodyPr/>
        <a:lstStyle/>
        <a:p>
          <a:endParaRPr lang="et-EE"/>
        </a:p>
      </dgm:t>
    </dgm:pt>
    <dgm:pt modelId="{8B77E241-73AA-4431-BD73-6BF49D7DA0A3}">
      <dgm:prSet phldrT="[Tekst]" custT="1"/>
      <dgm:spPr/>
      <dgm:t>
        <a:bodyPr/>
        <a:lstStyle/>
        <a:p>
          <a:r>
            <a:rPr lang="en-GB" sz="1800" noProof="0" dirty="0" smtClean="0"/>
            <a:t>May allow partial surveying</a:t>
          </a:r>
          <a:endParaRPr lang="en-GB" sz="1800" noProof="0" dirty="0"/>
        </a:p>
      </dgm:t>
    </dgm:pt>
    <dgm:pt modelId="{4A0EBA8D-ADE0-4A99-BA54-3BC12F9DFA4B}" type="parTrans" cxnId="{24BAF4FE-D864-4536-A6EA-3FADC8B73E05}">
      <dgm:prSet/>
      <dgm:spPr/>
      <dgm:t>
        <a:bodyPr/>
        <a:lstStyle/>
        <a:p>
          <a:endParaRPr lang="et-EE"/>
        </a:p>
      </dgm:t>
    </dgm:pt>
    <dgm:pt modelId="{92C8FF0A-93C1-48E2-BB3A-8D7F5324E0B1}" type="sibTrans" cxnId="{24BAF4FE-D864-4536-A6EA-3FADC8B73E05}">
      <dgm:prSet/>
      <dgm:spPr/>
      <dgm:t>
        <a:bodyPr/>
        <a:lstStyle/>
        <a:p>
          <a:endParaRPr lang="et-EE"/>
        </a:p>
      </dgm:t>
    </dgm:pt>
    <dgm:pt modelId="{EDFBD8D9-3F7A-43E1-B938-60421487D590}">
      <dgm:prSet phldrT="[Tekst]" custT="1"/>
      <dgm:spPr/>
      <dgm:t>
        <a:bodyPr/>
        <a:lstStyle/>
        <a:p>
          <a:r>
            <a:rPr lang="en-GB" sz="1800" noProof="0" dirty="0" smtClean="0"/>
            <a:t>Informs ETD of inaccuracies in nature</a:t>
          </a:r>
          <a:endParaRPr lang="en-GB" sz="1800" noProof="0" dirty="0"/>
        </a:p>
      </dgm:t>
    </dgm:pt>
    <dgm:pt modelId="{6ABCB97C-2582-484D-ABD5-5DBE13F69B8E}" type="parTrans" cxnId="{6940C5A2-37AB-4616-9220-AE35CCAFE77D}">
      <dgm:prSet/>
      <dgm:spPr/>
      <dgm:t>
        <a:bodyPr/>
        <a:lstStyle/>
        <a:p>
          <a:endParaRPr lang="et-EE"/>
        </a:p>
      </dgm:t>
    </dgm:pt>
    <dgm:pt modelId="{4D945992-0141-4135-94D5-8DC52F70BC84}" type="sibTrans" cxnId="{6940C5A2-37AB-4616-9220-AE35CCAFE77D}">
      <dgm:prSet/>
      <dgm:spPr/>
      <dgm:t>
        <a:bodyPr/>
        <a:lstStyle/>
        <a:p>
          <a:endParaRPr lang="et-EE"/>
        </a:p>
      </dgm:t>
    </dgm:pt>
    <dgm:pt modelId="{07314D1D-999F-44E5-A3A7-ACEC5A4C0056}">
      <dgm:prSet phldrT="[Tekst]" custT="1"/>
      <dgm:spPr/>
      <dgm:t>
        <a:bodyPr/>
        <a:lstStyle/>
        <a:p>
          <a:r>
            <a:rPr lang="en-GB" sz="1800" noProof="0" dirty="0" smtClean="0"/>
            <a:t>Decides on the extent of survey and form of data submission</a:t>
          </a:r>
          <a:endParaRPr lang="et-EE" sz="1800" dirty="0"/>
        </a:p>
      </dgm:t>
    </dgm:pt>
    <dgm:pt modelId="{3B12F7BE-36A1-48F5-BF83-799180418796}" type="parTrans" cxnId="{D1B5AC87-8908-41C0-A916-42113AF69105}">
      <dgm:prSet/>
      <dgm:spPr/>
      <dgm:t>
        <a:bodyPr/>
        <a:lstStyle/>
        <a:p>
          <a:endParaRPr lang="et-EE"/>
        </a:p>
      </dgm:t>
    </dgm:pt>
    <dgm:pt modelId="{AB2B47AB-80FF-40D6-B3CC-2F1B0AD2A275}" type="sibTrans" cxnId="{D1B5AC87-8908-41C0-A916-42113AF69105}">
      <dgm:prSet/>
      <dgm:spPr/>
      <dgm:t>
        <a:bodyPr/>
        <a:lstStyle/>
        <a:p>
          <a:endParaRPr lang="et-EE"/>
        </a:p>
      </dgm:t>
    </dgm:pt>
    <dgm:pt modelId="{A1F42883-7168-4221-B944-84D854337787}">
      <dgm:prSet phldrT="[Tekst]" custT="1"/>
      <dgm:spPr/>
      <dgm:t>
        <a:bodyPr/>
        <a:lstStyle/>
        <a:p>
          <a:r>
            <a:rPr lang="en-GB" sz="1800" noProof="0" dirty="0" smtClean="0"/>
            <a:t>Informs cadastral registrar of inaccuracies concerning restrictions </a:t>
          </a:r>
          <a:endParaRPr lang="en-GB" sz="1800" noProof="0" dirty="0"/>
        </a:p>
      </dgm:t>
    </dgm:pt>
    <dgm:pt modelId="{8964E834-5EC3-4A6E-B1CE-266D8816C74F}" type="parTrans" cxnId="{5AA1F0AE-D38D-4145-A997-E5D24F12790A}">
      <dgm:prSet/>
      <dgm:spPr/>
      <dgm:t>
        <a:bodyPr/>
        <a:lstStyle/>
        <a:p>
          <a:endParaRPr lang="en-GB"/>
        </a:p>
      </dgm:t>
    </dgm:pt>
    <dgm:pt modelId="{00E3D9BA-EFBC-49FC-9082-C46207168B40}" type="sibTrans" cxnId="{5AA1F0AE-D38D-4145-A997-E5D24F12790A}">
      <dgm:prSet/>
      <dgm:spPr/>
      <dgm:t>
        <a:bodyPr/>
        <a:lstStyle/>
        <a:p>
          <a:endParaRPr lang="en-GB"/>
        </a:p>
      </dgm:t>
    </dgm:pt>
    <dgm:pt modelId="{99727610-A14A-46DA-8D09-C93DA916C416}">
      <dgm:prSet phldrT="[Tekst]" custT="1"/>
      <dgm:spPr/>
      <dgm:t>
        <a:bodyPr/>
        <a:lstStyle/>
        <a:p>
          <a:r>
            <a:rPr lang="en-GB" sz="1800" noProof="0" dirty="0" smtClean="0"/>
            <a:t>Must determine the boundary in the case of contradictory data </a:t>
          </a:r>
          <a:endParaRPr lang="en-GB" sz="1800" noProof="0" dirty="0"/>
        </a:p>
      </dgm:t>
    </dgm:pt>
    <dgm:pt modelId="{08CB1363-33C8-4F50-861D-E9C8EB035011}" type="sibTrans" cxnId="{33E9A455-28E6-4919-B04F-B02A69FC2BE1}">
      <dgm:prSet/>
      <dgm:spPr/>
      <dgm:t>
        <a:bodyPr/>
        <a:lstStyle/>
        <a:p>
          <a:endParaRPr lang="et-EE"/>
        </a:p>
      </dgm:t>
    </dgm:pt>
    <dgm:pt modelId="{40E2C2F5-5286-4369-A00C-E6C7154B8E2C}" type="parTrans" cxnId="{33E9A455-28E6-4919-B04F-B02A69FC2BE1}">
      <dgm:prSet/>
      <dgm:spPr/>
      <dgm:t>
        <a:bodyPr/>
        <a:lstStyle/>
        <a:p>
          <a:endParaRPr lang="et-EE"/>
        </a:p>
      </dgm:t>
    </dgm:pt>
    <dgm:pt modelId="{B34E31AC-4E1B-4BC9-8FFF-017B6711627B}" type="pres">
      <dgm:prSet presAssocID="{28031512-D355-4BD1-ADF2-1D6FCB0C4B8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t-EE"/>
        </a:p>
      </dgm:t>
    </dgm:pt>
    <dgm:pt modelId="{162E6ADA-A6BB-4154-BBC6-BACF24C1B48A}" type="pres">
      <dgm:prSet presAssocID="{6413A231-A318-417D-ADA4-3B367C26A403}" presName="linNode" presStyleCnt="0"/>
      <dgm:spPr/>
    </dgm:pt>
    <dgm:pt modelId="{9B7D2C63-88A8-45EB-A4E5-F02F2EF58581}" type="pres">
      <dgm:prSet presAssocID="{6413A231-A318-417D-ADA4-3B367C26A403}" presName="parentText" presStyleLbl="node1" presStyleIdx="0" presStyleCnt="3" custScaleY="12862" custLinFactNeighborX="-839" custLinFactNeighborY="-849">
        <dgm:presLayoutVars>
          <dgm:chMax val="1"/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2B195263-2359-4E7F-8E0F-8A7F59358DE2}" type="pres">
      <dgm:prSet presAssocID="{6413A231-A318-417D-ADA4-3B367C26A403}" presName="descendantText" presStyleLbl="alignAccFollowNode1" presStyleIdx="0" presStyleCnt="3" custScaleY="13956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2490F7B4-3D1F-482D-AB08-39D6776559B7}" type="pres">
      <dgm:prSet presAssocID="{D14906A5-EA18-423A-994D-CF8D56E88F03}" presName="sp" presStyleCnt="0"/>
      <dgm:spPr/>
    </dgm:pt>
    <dgm:pt modelId="{2A230728-6E87-4E9F-A4D0-12896E86226F}" type="pres">
      <dgm:prSet presAssocID="{99E75E58-0A3E-4BE9-ADDA-9714EC90DA66}" presName="linNode" presStyleCnt="0"/>
      <dgm:spPr/>
    </dgm:pt>
    <dgm:pt modelId="{63B0EA2D-D7AC-4989-990E-75984C4E6083}" type="pres">
      <dgm:prSet presAssocID="{99E75E58-0A3E-4BE9-ADDA-9714EC90DA66}" presName="parentText" presStyleLbl="node1" presStyleIdx="1" presStyleCnt="3" custScaleY="18042" custLinFactNeighborY="-4544">
        <dgm:presLayoutVars>
          <dgm:chMax val="1"/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1C3725E8-52BD-48F0-9D1D-7254FE08FD78}" type="pres">
      <dgm:prSet presAssocID="{99E75E58-0A3E-4BE9-ADDA-9714EC90DA66}" presName="descendantText" presStyleLbl="alignAccFollowNode1" presStyleIdx="1" presStyleCnt="3" custScaleY="25319" custLinFactNeighborX="0" custLinFactNeighborY="-4350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D1E8B4E3-4B1F-4BB1-90C3-2926A33801EC}" type="pres">
      <dgm:prSet presAssocID="{2C035FCE-5B53-4D67-A666-57CE4310CA7C}" presName="sp" presStyleCnt="0"/>
      <dgm:spPr/>
    </dgm:pt>
    <dgm:pt modelId="{E21C2703-BB01-477D-9F34-8459149C1EAE}" type="pres">
      <dgm:prSet presAssocID="{357C0D57-367A-4875-B821-6E8129A24365}" presName="linNode" presStyleCnt="0"/>
      <dgm:spPr/>
    </dgm:pt>
    <dgm:pt modelId="{0DFDC517-B152-448B-BFF3-2C1023153E80}" type="pres">
      <dgm:prSet presAssocID="{357C0D57-367A-4875-B821-6E8129A24365}" presName="parentText" presStyleLbl="node1" presStyleIdx="2" presStyleCnt="3" custScaleX="102553" custScaleY="34699" custLinFactNeighborX="-189" custLinFactNeighborY="-7246">
        <dgm:presLayoutVars>
          <dgm:chMax val="1"/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074DFC22-B57A-4832-955C-EBF973E79DF8}" type="pres">
      <dgm:prSet presAssocID="{357C0D57-367A-4875-B821-6E8129A24365}" presName="descendantText" presStyleLbl="alignAccFollowNode1" presStyleIdx="2" presStyleCnt="3" custScaleX="104539" custScaleY="47826" custLinFactNeighborX="1285" custLinFactNeighborY="-8683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</dgm:ptLst>
  <dgm:cxnLst>
    <dgm:cxn modelId="{B06517BF-9650-49FE-BA02-67CC0B883E8E}" srcId="{357C0D57-367A-4875-B821-6E8129A24365}" destId="{91F925D2-BF53-4272-94BE-AD1E812D98E8}" srcOrd="3" destOrd="0" parTransId="{865D5C8F-E358-435D-B1CF-413C215042C4}" sibTransId="{97BDDFA0-B13D-472F-BFEB-2676B9745812}"/>
    <dgm:cxn modelId="{6940C5A2-37AB-4616-9220-AE35CCAFE77D}" srcId="{357C0D57-367A-4875-B821-6E8129A24365}" destId="{EDFBD8D9-3F7A-43E1-B938-60421487D590}" srcOrd="1" destOrd="0" parTransId="{6ABCB97C-2582-484D-ABD5-5DBE13F69B8E}" sibTransId="{4D945992-0141-4135-94D5-8DC52F70BC84}"/>
    <dgm:cxn modelId="{CE569E1F-6BEC-4E2C-A0BB-49192FE40A7F}" type="presOf" srcId="{357C0D57-367A-4875-B821-6E8129A24365}" destId="{0DFDC517-B152-448B-BFF3-2C1023153E80}" srcOrd="0" destOrd="0" presId="urn:microsoft.com/office/officeart/2005/8/layout/vList5"/>
    <dgm:cxn modelId="{D1B5AC87-8908-41C0-A916-42113AF69105}" srcId="{99E75E58-0A3E-4BE9-ADDA-9714EC90DA66}" destId="{07314D1D-999F-44E5-A3A7-ACEC5A4C0056}" srcOrd="0" destOrd="0" parTransId="{3B12F7BE-36A1-48F5-BF83-799180418796}" sibTransId="{AB2B47AB-80FF-40D6-B3CC-2F1B0AD2A275}"/>
    <dgm:cxn modelId="{5AA1F0AE-D38D-4145-A997-E5D24F12790A}" srcId="{357C0D57-367A-4875-B821-6E8129A24365}" destId="{A1F42883-7168-4221-B944-84D854337787}" srcOrd="2" destOrd="0" parTransId="{8964E834-5EC3-4A6E-B1CE-266D8816C74F}" sibTransId="{00E3D9BA-EFBC-49FC-9082-C46207168B40}"/>
    <dgm:cxn modelId="{43782F9B-6370-420D-AAE2-ADC08A5E878E}" type="presOf" srcId="{22CC21E6-AB3D-4C56-BE4C-B92C084813AF}" destId="{1C3725E8-52BD-48F0-9D1D-7254FE08FD78}" srcOrd="0" destOrd="2" presId="urn:microsoft.com/office/officeart/2005/8/layout/vList5"/>
    <dgm:cxn modelId="{C953B3B2-2E5A-4F4B-99EC-8AB69491D23C}" type="presOf" srcId="{087797EC-6456-4849-A1F6-CEEB79E0CA7F}" destId="{2B195263-2359-4E7F-8E0F-8A7F59358DE2}" srcOrd="0" destOrd="0" presId="urn:microsoft.com/office/officeart/2005/8/layout/vList5"/>
    <dgm:cxn modelId="{C9FD3846-436D-47CD-BB7E-C60DFDB0782A}" type="presOf" srcId="{8D21C0DE-0909-49FE-8648-C23A2C43E888}" destId="{074DFC22-B57A-4832-955C-EBF973E79DF8}" srcOrd="0" destOrd="0" presId="urn:microsoft.com/office/officeart/2005/8/layout/vList5"/>
    <dgm:cxn modelId="{24BAF4FE-D864-4536-A6EA-3FADC8B73E05}" srcId="{99E75E58-0A3E-4BE9-ADDA-9714EC90DA66}" destId="{8B77E241-73AA-4431-BD73-6BF49D7DA0A3}" srcOrd="1" destOrd="0" parTransId="{4A0EBA8D-ADE0-4A99-BA54-3BC12F9DFA4B}" sibTransId="{92C8FF0A-93C1-48E2-BB3A-8D7F5324E0B1}"/>
    <dgm:cxn modelId="{E5E47730-B785-440B-87B5-8DA0F27E0D24}" type="presOf" srcId="{28031512-D355-4BD1-ADF2-1D6FCB0C4B8E}" destId="{B34E31AC-4E1B-4BC9-8FFF-017B6711627B}" srcOrd="0" destOrd="0" presId="urn:microsoft.com/office/officeart/2005/8/layout/vList5"/>
    <dgm:cxn modelId="{6505C7FC-3E48-4051-B7CB-D57632B4FDC1}" type="presOf" srcId="{07314D1D-999F-44E5-A3A7-ACEC5A4C0056}" destId="{1C3725E8-52BD-48F0-9D1D-7254FE08FD78}" srcOrd="0" destOrd="0" presId="urn:microsoft.com/office/officeart/2005/8/layout/vList5"/>
    <dgm:cxn modelId="{13F7613C-D518-4889-97FC-F9B74534A0BA}" type="presOf" srcId="{A1F42883-7168-4221-B944-84D854337787}" destId="{074DFC22-B57A-4832-955C-EBF973E79DF8}" srcOrd="0" destOrd="2" presId="urn:microsoft.com/office/officeart/2005/8/layout/vList5"/>
    <dgm:cxn modelId="{AC3FF904-0B38-4A98-81D1-11A8D1CF82ED}" srcId="{99E75E58-0A3E-4BE9-ADDA-9714EC90DA66}" destId="{22CC21E6-AB3D-4C56-BE4C-B92C084813AF}" srcOrd="2" destOrd="0" parTransId="{9068479D-C5FE-45D0-B040-F5FF82FC6D16}" sibTransId="{D657D2F7-EE5B-465F-8013-052B7A773CA1}"/>
    <dgm:cxn modelId="{893E7C50-946F-41BE-9711-5BC061F803F3}" type="presOf" srcId="{91F925D2-BF53-4272-94BE-AD1E812D98E8}" destId="{074DFC22-B57A-4832-955C-EBF973E79DF8}" srcOrd="0" destOrd="3" presId="urn:microsoft.com/office/officeart/2005/8/layout/vList5"/>
    <dgm:cxn modelId="{34B0106A-A80E-4FD8-BB0E-17C3BDD6C69B}" srcId="{28031512-D355-4BD1-ADF2-1D6FCB0C4B8E}" destId="{6413A231-A318-417D-ADA4-3B367C26A403}" srcOrd="0" destOrd="0" parTransId="{E24C3AFC-BD98-43CD-9EBD-EBDC96E7D1EF}" sibTransId="{D14906A5-EA18-423A-994D-CF8D56E88F03}"/>
    <dgm:cxn modelId="{AE04F4F8-A3EC-477A-A7D6-2159F430BEF4}" srcId="{28031512-D355-4BD1-ADF2-1D6FCB0C4B8E}" destId="{99E75E58-0A3E-4BE9-ADDA-9714EC90DA66}" srcOrd="1" destOrd="0" parTransId="{C14065B5-6E78-4A25-937E-4C014DE1FCE4}" sibTransId="{2C035FCE-5B53-4D67-A666-57CE4310CA7C}"/>
    <dgm:cxn modelId="{DE9A2080-E772-4C6B-AE00-F74339BAF7C6}" type="presOf" srcId="{6413A231-A318-417D-ADA4-3B367C26A403}" destId="{9B7D2C63-88A8-45EB-A4E5-F02F2EF58581}" srcOrd="0" destOrd="0" presId="urn:microsoft.com/office/officeart/2005/8/layout/vList5"/>
    <dgm:cxn modelId="{33E9A455-28E6-4919-B04F-B02A69FC2BE1}" srcId="{357C0D57-367A-4875-B821-6E8129A24365}" destId="{99727610-A14A-46DA-8D09-C93DA916C416}" srcOrd="4" destOrd="0" parTransId="{40E2C2F5-5286-4369-A00C-E6C7154B8E2C}" sibTransId="{08CB1363-33C8-4F50-861D-E9C8EB035011}"/>
    <dgm:cxn modelId="{61BD2A2A-5B95-4C79-B612-13F7F1DEA15A}" type="presOf" srcId="{EDFBD8D9-3F7A-43E1-B938-60421487D590}" destId="{074DFC22-B57A-4832-955C-EBF973E79DF8}" srcOrd="0" destOrd="1" presId="urn:microsoft.com/office/officeart/2005/8/layout/vList5"/>
    <dgm:cxn modelId="{86B76660-F0C9-4A3D-B5A7-59A92D32BA74}" type="presOf" srcId="{99727610-A14A-46DA-8D09-C93DA916C416}" destId="{074DFC22-B57A-4832-955C-EBF973E79DF8}" srcOrd="0" destOrd="4" presId="urn:microsoft.com/office/officeart/2005/8/layout/vList5"/>
    <dgm:cxn modelId="{3CD52C60-8187-45CB-93A7-6E22EA998A28}" srcId="{357C0D57-367A-4875-B821-6E8129A24365}" destId="{8D21C0DE-0909-49FE-8648-C23A2C43E888}" srcOrd="0" destOrd="0" parTransId="{F59E01B7-576A-4872-86FC-10C47018F727}" sibTransId="{798AB1B3-3016-4888-A64D-548A432C567F}"/>
    <dgm:cxn modelId="{4C2BF3BA-CD45-4967-9539-97EC79A732C8}" type="presOf" srcId="{99E75E58-0A3E-4BE9-ADDA-9714EC90DA66}" destId="{63B0EA2D-D7AC-4989-990E-75984C4E6083}" srcOrd="0" destOrd="0" presId="urn:microsoft.com/office/officeart/2005/8/layout/vList5"/>
    <dgm:cxn modelId="{D7992D4C-09DE-4F4D-9403-8D106CF90851}" srcId="{6413A231-A318-417D-ADA4-3B367C26A403}" destId="{087797EC-6456-4849-A1F6-CEEB79E0CA7F}" srcOrd="0" destOrd="0" parTransId="{92293650-4027-42E4-B403-36025418F6BF}" sibTransId="{D6F184A6-A2DF-4B88-8FBD-0D2F0612FC1F}"/>
    <dgm:cxn modelId="{31AA0A49-1F3C-42EF-913C-4EAF5B7672EE}" srcId="{28031512-D355-4BD1-ADF2-1D6FCB0C4B8E}" destId="{357C0D57-367A-4875-B821-6E8129A24365}" srcOrd="2" destOrd="0" parTransId="{FC6D58C2-EA47-4A73-BD30-EAED4BA4F194}" sibTransId="{A68E8A82-D415-4BE7-85EF-BAF092CB182B}"/>
    <dgm:cxn modelId="{242944D8-7299-4EAD-81ED-70CEBFA4FC4F}" type="presOf" srcId="{8B77E241-73AA-4431-BD73-6BF49D7DA0A3}" destId="{1C3725E8-52BD-48F0-9D1D-7254FE08FD78}" srcOrd="0" destOrd="1" presId="urn:microsoft.com/office/officeart/2005/8/layout/vList5"/>
    <dgm:cxn modelId="{F5724F3D-E687-4584-95AC-3BCBA42B16EB}" type="presParOf" srcId="{B34E31AC-4E1B-4BC9-8FFF-017B6711627B}" destId="{162E6ADA-A6BB-4154-BBC6-BACF24C1B48A}" srcOrd="0" destOrd="0" presId="urn:microsoft.com/office/officeart/2005/8/layout/vList5"/>
    <dgm:cxn modelId="{43422B5E-D67F-448C-9351-3DDC59645DA3}" type="presParOf" srcId="{162E6ADA-A6BB-4154-BBC6-BACF24C1B48A}" destId="{9B7D2C63-88A8-45EB-A4E5-F02F2EF58581}" srcOrd="0" destOrd="0" presId="urn:microsoft.com/office/officeart/2005/8/layout/vList5"/>
    <dgm:cxn modelId="{253E5EF6-3317-41BB-85F9-B625AF5448B6}" type="presParOf" srcId="{162E6ADA-A6BB-4154-BBC6-BACF24C1B48A}" destId="{2B195263-2359-4E7F-8E0F-8A7F59358DE2}" srcOrd="1" destOrd="0" presId="urn:microsoft.com/office/officeart/2005/8/layout/vList5"/>
    <dgm:cxn modelId="{5DA6B7FA-CE60-4F38-9F24-61A693F59698}" type="presParOf" srcId="{B34E31AC-4E1B-4BC9-8FFF-017B6711627B}" destId="{2490F7B4-3D1F-482D-AB08-39D6776559B7}" srcOrd="1" destOrd="0" presId="urn:microsoft.com/office/officeart/2005/8/layout/vList5"/>
    <dgm:cxn modelId="{8E12E839-2B23-445E-A21F-ED75ED4B10C4}" type="presParOf" srcId="{B34E31AC-4E1B-4BC9-8FFF-017B6711627B}" destId="{2A230728-6E87-4E9F-A4D0-12896E86226F}" srcOrd="2" destOrd="0" presId="urn:microsoft.com/office/officeart/2005/8/layout/vList5"/>
    <dgm:cxn modelId="{EED1A35C-4C21-478F-91EC-694482F91C32}" type="presParOf" srcId="{2A230728-6E87-4E9F-A4D0-12896E86226F}" destId="{63B0EA2D-D7AC-4989-990E-75984C4E6083}" srcOrd="0" destOrd="0" presId="urn:microsoft.com/office/officeart/2005/8/layout/vList5"/>
    <dgm:cxn modelId="{AFA4CAC6-81D7-41A7-804E-0854F4576EC2}" type="presParOf" srcId="{2A230728-6E87-4E9F-A4D0-12896E86226F}" destId="{1C3725E8-52BD-48F0-9D1D-7254FE08FD78}" srcOrd="1" destOrd="0" presId="urn:microsoft.com/office/officeart/2005/8/layout/vList5"/>
    <dgm:cxn modelId="{DDF343C6-5140-42AB-A6CD-95CCCAC2CC42}" type="presParOf" srcId="{B34E31AC-4E1B-4BC9-8FFF-017B6711627B}" destId="{D1E8B4E3-4B1F-4BB1-90C3-2926A33801EC}" srcOrd="3" destOrd="0" presId="urn:microsoft.com/office/officeart/2005/8/layout/vList5"/>
    <dgm:cxn modelId="{BD6C2C90-D655-4A2B-86FF-AC884C3B8F0E}" type="presParOf" srcId="{B34E31AC-4E1B-4BC9-8FFF-017B6711627B}" destId="{E21C2703-BB01-477D-9F34-8459149C1EAE}" srcOrd="4" destOrd="0" presId="urn:microsoft.com/office/officeart/2005/8/layout/vList5"/>
    <dgm:cxn modelId="{889D2678-918B-4BB8-9A96-40B3D3528A50}" type="presParOf" srcId="{E21C2703-BB01-477D-9F34-8459149C1EAE}" destId="{0DFDC517-B152-448B-BFF3-2C1023153E80}" srcOrd="0" destOrd="0" presId="urn:microsoft.com/office/officeart/2005/8/layout/vList5"/>
    <dgm:cxn modelId="{3F46E316-D138-4E75-990A-F391C51A2F06}" type="presParOf" srcId="{E21C2703-BB01-477D-9F34-8459149C1EAE}" destId="{074DFC22-B57A-4832-955C-EBF973E79DF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0CED14-15A6-4BD4-B45E-D0D242824C3E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t-EE"/>
        </a:p>
      </dgm:t>
    </dgm:pt>
    <dgm:pt modelId="{2645142C-2691-40C5-8056-C9822BBDA59A}">
      <dgm:prSet phldrT="[Tekst]" custT="1"/>
      <dgm:spPr>
        <a:solidFill>
          <a:srgbClr val="00B050"/>
        </a:solidFill>
      </dgm:spPr>
      <dgm:t>
        <a:bodyPr/>
        <a:lstStyle/>
        <a:p>
          <a:pPr algn="ctr"/>
          <a:r>
            <a:rPr lang="en-US" sz="1600" b="1" noProof="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Some of boundaries in the cadastral map will be matched with ETD</a:t>
          </a:r>
          <a:endParaRPr lang="en-US" sz="1600" b="1" noProof="0" dirty="0">
            <a:solidFill>
              <a:schemeClr val="tx1"/>
            </a:solidFill>
          </a:endParaRPr>
        </a:p>
      </dgm:t>
    </dgm:pt>
    <dgm:pt modelId="{B18CD8D1-332B-4B7D-9A42-90F6F3CD12BE}" type="parTrans" cxnId="{5D6DF709-1585-4516-8CFE-F427F9CBC299}">
      <dgm:prSet/>
      <dgm:spPr/>
      <dgm:t>
        <a:bodyPr/>
        <a:lstStyle/>
        <a:p>
          <a:pPr algn="ctr"/>
          <a:endParaRPr lang="et-EE"/>
        </a:p>
      </dgm:t>
    </dgm:pt>
    <dgm:pt modelId="{A8479AEE-1EFE-4B75-B89F-70142E09BD4A}" type="sibTrans" cxnId="{5D6DF709-1585-4516-8CFE-F427F9CBC299}">
      <dgm:prSet/>
      <dgm:spPr/>
      <dgm:t>
        <a:bodyPr/>
        <a:lstStyle/>
        <a:p>
          <a:pPr algn="ctr"/>
          <a:endParaRPr lang="et-EE"/>
        </a:p>
      </dgm:t>
    </dgm:pt>
    <dgm:pt modelId="{714857D1-22D2-4641-A8FD-B80B964FC617}">
      <dgm:prSet custT="1"/>
      <dgm:spPr>
        <a:solidFill>
          <a:srgbClr val="FFC000"/>
        </a:solidFill>
      </dgm:spPr>
      <dgm:t>
        <a:bodyPr/>
        <a:lstStyle/>
        <a:p>
          <a:pPr algn="ctr"/>
          <a:r>
            <a:rPr lang="et-EE" sz="1800" b="1" noProof="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B</a:t>
          </a:r>
          <a:r>
            <a:rPr lang="en-GB" sz="1800" b="1" noProof="0" dirty="0" err="1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oundary</a:t>
          </a:r>
          <a:r>
            <a:rPr lang="en-GB" sz="1800" b="1" noProof="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points of different parcels will be aligned</a:t>
          </a:r>
        </a:p>
      </dgm:t>
    </dgm:pt>
    <dgm:pt modelId="{7A24CBC1-B054-483F-8362-4FCD852A0604}" type="parTrans" cxnId="{0ADCD74D-BFB7-4220-8336-10C6FC704905}">
      <dgm:prSet/>
      <dgm:spPr/>
      <dgm:t>
        <a:bodyPr/>
        <a:lstStyle/>
        <a:p>
          <a:pPr algn="ctr"/>
          <a:endParaRPr lang="et-EE"/>
        </a:p>
      </dgm:t>
    </dgm:pt>
    <dgm:pt modelId="{A3742D69-D1DB-4255-BC91-B5929945F589}" type="sibTrans" cxnId="{0ADCD74D-BFB7-4220-8336-10C6FC704905}">
      <dgm:prSet/>
      <dgm:spPr/>
      <dgm:t>
        <a:bodyPr/>
        <a:lstStyle/>
        <a:p>
          <a:pPr algn="ctr"/>
          <a:endParaRPr lang="et-EE"/>
        </a:p>
      </dgm:t>
    </dgm:pt>
    <dgm:pt modelId="{980E6262-009B-4054-8965-7B2799F76F77}">
      <dgm:prSet/>
      <dgm:spPr>
        <a:solidFill>
          <a:srgbClr val="92D050"/>
        </a:solidFill>
      </dgm:spPr>
      <dgm:t>
        <a:bodyPr/>
        <a:lstStyle/>
        <a:p>
          <a:pPr algn="ctr"/>
          <a:r>
            <a:rPr lang="en-US" b="1" noProof="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Natural status of parcel (land use/cover types) will be identified from  ETD on regular bases</a:t>
          </a:r>
          <a:endParaRPr lang="en-US" b="1" noProof="0" dirty="0">
            <a:solidFill>
              <a:schemeClr val="tx1"/>
            </a:solidFill>
          </a:endParaRPr>
        </a:p>
      </dgm:t>
    </dgm:pt>
    <dgm:pt modelId="{B9D465B9-03E8-44FA-9671-AB57BD4ABB86}" type="parTrans" cxnId="{E0F5CE00-8A1E-464A-845C-7528DFB5F723}">
      <dgm:prSet/>
      <dgm:spPr/>
      <dgm:t>
        <a:bodyPr/>
        <a:lstStyle/>
        <a:p>
          <a:pPr algn="ctr"/>
          <a:endParaRPr lang="et-EE"/>
        </a:p>
      </dgm:t>
    </dgm:pt>
    <dgm:pt modelId="{11B78714-4FA1-4287-ACAD-3446393B20A3}" type="sibTrans" cxnId="{E0F5CE00-8A1E-464A-845C-7528DFB5F723}">
      <dgm:prSet/>
      <dgm:spPr/>
      <dgm:t>
        <a:bodyPr/>
        <a:lstStyle/>
        <a:p>
          <a:pPr algn="ctr"/>
          <a:endParaRPr lang="et-EE"/>
        </a:p>
      </dgm:t>
    </dgm:pt>
    <dgm:pt modelId="{F0AD8A83-764E-4AA3-95E1-0C4165EBDD0F}" type="pres">
      <dgm:prSet presAssocID="{310CED14-15A6-4BD4-B45E-D0D242824C3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t-EE"/>
        </a:p>
      </dgm:t>
    </dgm:pt>
    <dgm:pt modelId="{39C8A7D6-3A4F-49D0-A64A-668E71525C21}" type="pres">
      <dgm:prSet presAssocID="{310CED14-15A6-4BD4-B45E-D0D242824C3E}" presName="wedge1" presStyleLbl="node1" presStyleIdx="0" presStyleCnt="3" custScaleX="125541" custScaleY="125225" custLinFactNeighborX="-2788" custLinFactNeighborY="5405"/>
      <dgm:spPr/>
      <dgm:t>
        <a:bodyPr/>
        <a:lstStyle/>
        <a:p>
          <a:endParaRPr lang="et-EE"/>
        </a:p>
      </dgm:t>
    </dgm:pt>
    <dgm:pt modelId="{42DFD816-6C9E-4AB3-A53C-B136605AB8D5}" type="pres">
      <dgm:prSet presAssocID="{310CED14-15A6-4BD4-B45E-D0D242824C3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88A0EE8D-742F-4D25-8393-6D9B7AB38589}" type="pres">
      <dgm:prSet presAssocID="{310CED14-15A6-4BD4-B45E-D0D242824C3E}" presName="wedge2" presStyleLbl="node1" presStyleIdx="1" presStyleCnt="3" custScaleX="126271" custScaleY="131747" custLinFactNeighborX="719" custLinFactNeighborY="5052"/>
      <dgm:spPr/>
      <dgm:t>
        <a:bodyPr/>
        <a:lstStyle/>
        <a:p>
          <a:endParaRPr lang="et-EE"/>
        </a:p>
      </dgm:t>
    </dgm:pt>
    <dgm:pt modelId="{EDBE460B-B101-42E6-AB80-93F5C7D62B37}" type="pres">
      <dgm:prSet presAssocID="{310CED14-15A6-4BD4-B45E-D0D242824C3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701D3B05-C725-4AE7-8063-1850789C7EB2}" type="pres">
      <dgm:prSet presAssocID="{310CED14-15A6-4BD4-B45E-D0D242824C3E}" presName="wedge3" presStyleLbl="node1" presStyleIdx="2" presStyleCnt="3" custScaleX="136077" custScaleY="119920"/>
      <dgm:spPr/>
      <dgm:t>
        <a:bodyPr/>
        <a:lstStyle/>
        <a:p>
          <a:endParaRPr lang="et-EE"/>
        </a:p>
      </dgm:t>
    </dgm:pt>
    <dgm:pt modelId="{3FF50E1D-EE5A-4E79-A15D-CCA677DB5C1E}" type="pres">
      <dgm:prSet presAssocID="{310CED14-15A6-4BD4-B45E-D0D242824C3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t-EE"/>
        </a:p>
      </dgm:t>
    </dgm:pt>
  </dgm:ptLst>
  <dgm:cxnLst>
    <dgm:cxn modelId="{7028ECB0-7ADC-42A4-8B8C-C5030B6381AB}" type="presOf" srcId="{980E6262-009B-4054-8965-7B2799F76F77}" destId="{88A0EE8D-742F-4D25-8393-6D9B7AB38589}" srcOrd="0" destOrd="0" presId="urn:microsoft.com/office/officeart/2005/8/layout/chart3"/>
    <dgm:cxn modelId="{A1B2DCCA-03FE-47C5-99B3-D3F89F520732}" type="presOf" srcId="{2645142C-2691-40C5-8056-C9822BBDA59A}" destId="{39C8A7D6-3A4F-49D0-A64A-668E71525C21}" srcOrd="0" destOrd="0" presId="urn:microsoft.com/office/officeart/2005/8/layout/chart3"/>
    <dgm:cxn modelId="{0661E276-E2E4-49A5-8CAB-5C279710B98A}" type="presOf" srcId="{980E6262-009B-4054-8965-7B2799F76F77}" destId="{EDBE460B-B101-42E6-AB80-93F5C7D62B37}" srcOrd="1" destOrd="0" presId="urn:microsoft.com/office/officeart/2005/8/layout/chart3"/>
    <dgm:cxn modelId="{47D0FFD8-A871-42B6-81C1-0429522AECBD}" type="presOf" srcId="{714857D1-22D2-4641-A8FD-B80B964FC617}" destId="{3FF50E1D-EE5A-4E79-A15D-CCA677DB5C1E}" srcOrd="1" destOrd="0" presId="urn:microsoft.com/office/officeart/2005/8/layout/chart3"/>
    <dgm:cxn modelId="{EC09E2D2-4B01-4E6F-BE85-49FB5BBF4983}" type="presOf" srcId="{310CED14-15A6-4BD4-B45E-D0D242824C3E}" destId="{F0AD8A83-764E-4AA3-95E1-0C4165EBDD0F}" srcOrd="0" destOrd="0" presId="urn:microsoft.com/office/officeart/2005/8/layout/chart3"/>
    <dgm:cxn modelId="{0ADCD74D-BFB7-4220-8336-10C6FC704905}" srcId="{310CED14-15A6-4BD4-B45E-D0D242824C3E}" destId="{714857D1-22D2-4641-A8FD-B80B964FC617}" srcOrd="2" destOrd="0" parTransId="{7A24CBC1-B054-483F-8362-4FCD852A0604}" sibTransId="{A3742D69-D1DB-4255-BC91-B5929945F589}"/>
    <dgm:cxn modelId="{32DF5124-9187-4A6A-B46F-6F2C789768FF}" type="presOf" srcId="{2645142C-2691-40C5-8056-C9822BBDA59A}" destId="{42DFD816-6C9E-4AB3-A53C-B136605AB8D5}" srcOrd="1" destOrd="0" presId="urn:microsoft.com/office/officeart/2005/8/layout/chart3"/>
    <dgm:cxn modelId="{E0F5CE00-8A1E-464A-845C-7528DFB5F723}" srcId="{310CED14-15A6-4BD4-B45E-D0D242824C3E}" destId="{980E6262-009B-4054-8965-7B2799F76F77}" srcOrd="1" destOrd="0" parTransId="{B9D465B9-03E8-44FA-9671-AB57BD4ABB86}" sibTransId="{11B78714-4FA1-4287-ACAD-3446393B20A3}"/>
    <dgm:cxn modelId="{5D6DF709-1585-4516-8CFE-F427F9CBC299}" srcId="{310CED14-15A6-4BD4-B45E-D0D242824C3E}" destId="{2645142C-2691-40C5-8056-C9822BBDA59A}" srcOrd="0" destOrd="0" parTransId="{B18CD8D1-332B-4B7D-9A42-90F6F3CD12BE}" sibTransId="{A8479AEE-1EFE-4B75-B89F-70142E09BD4A}"/>
    <dgm:cxn modelId="{32C9AB41-E08F-4FB8-9782-EBD1C96520B4}" type="presOf" srcId="{714857D1-22D2-4641-A8FD-B80B964FC617}" destId="{701D3B05-C725-4AE7-8063-1850789C7EB2}" srcOrd="0" destOrd="0" presId="urn:microsoft.com/office/officeart/2005/8/layout/chart3"/>
    <dgm:cxn modelId="{F15B794D-8B9A-4F40-8514-CD21C8519B25}" type="presParOf" srcId="{F0AD8A83-764E-4AA3-95E1-0C4165EBDD0F}" destId="{39C8A7D6-3A4F-49D0-A64A-668E71525C21}" srcOrd="0" destOrd="0" presId="urn:microsoft.com/office/officeart/2005/8/layout/chart3"/>
    <dgm:cxn modelId="{D7D2D996-7396-4615-993A-E561092401EC}" type="presParOf" srcId="{F0AD8A83-764E-4AA3-95E1-0C4165EBDD0F}" destId="{42DFD816-6C9E-4AB3-A53C-B136605AB8D5}" srcOrd="1" destOrd="0" presId="urn:microsoft.com/office/officeart/2005/8/layout/chart3"/>
    <dgm:cxn modelId="{4CBC6298-660E-41FC-ACB3-FCC842EC6693}" type="presParOf" srcId="{F0AD8A83-764E-4AA3-95E1-0C4165EBDD0F}" destId="{88A0EE8D-742F-4D25-8393-6D9B7AB38589}" srcOrd="2" destOrd="0" presId="urn:microsoft.com/office/officeart/2005/8/layout/chart3"/>
    <dgm:cxn modelId="{233B7476-5194-4A78-9729-0DE69310AE4A}" type="presParOf" srcId="{F0AD8A83-764E-4AA3-95E1-0C4165EBDD0F}" destId="{EDBE460B-B101-42E6-AB80-93F5C7D62B37}" srcOrd="3" destOrd="0" presId="urn:microsoft.com/office/officeart/2005/8/layout/chart3"/>
    <dgm:cxn modelId="{DFE03F45-87F6-4C72-8EDE-33377FDCFD81}" type="presParOf" srcId="{F0AD8A83-764E-4AA3-95E1-0C4165EBDD0F}" destId="{701D3B05-C725-4AE7-8063-1850789C7EB2}" srcOrd="4" destOrd="0" presId="urn:microsoft.com/office/officeart/2005/8/layout/chart3"/>
    <dgm:cxn modelId="{DD29F5F2-9EA7-4473-A723-0770E2BE42DF}" type="presParOf" srcId="{F0AD8A83-764E-4AA3-95E1-0C4165EBDD0F}" destId="{3FF50E1D-EE5A-4E79-A15D-CCA677DB5C1E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2877D1-A3A0-4B7F-914E-FA0952D44EC5}">
      <dsp:nvSpPr>
        <dsp:cNvPr id="0" name=""/>
        <dsp:cNvSpPr/>
      </dsp:nvSpPr>
      <dsp:spPr>
        <a:xfrm>
          <a:off x="500942" y="0"/>
          <a:ext cx="4984328" cy="4984328"/>
        </a:xfrm>
        <a:prstGeom prst="triangl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C9F414-91C5-49EE-AB04-A9A0EBAA0323}">
      <dsp:nvSpPr>
        <dsp:cNvPr id="0" name=""/>
        <dsp:cNvSpPr/>
      </dsp:nvSpPr>
      <dsp:spPr>
        <a:xfrm>
          <a:off x="2993106" y="498919"/>
          <a:ext cx="3239813" cy="8858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noProof="0" dirty="0" smtClean="0"/>
            <a:t>boundary and spatial extent of immovable</a:t>
          </a:r>
          <a:endParaRPr lang="en-GB" sz="2200" kern="1200" noProof="0" dirty="0"/>
        </a:p>
      </dsp:txBody>
      <dsp:txXfrm>
        <a:off x="3036351" y="542164"/>
        <a:ext cx="3153323" cy="799396"/>
      </dsp:txXfrm>
    </dsp:sp>
    <dsp:sp modelId="{E4247CD1-2166-4781-8C33-FEA98498D0D2}">
      <dsp:nvSpPr>
        <dsp:cNvPr id="0" name=""/>
        <dsp:cNvSpPr/>
      </dsp:nvSpPr>
      <dsp:spPr>
        <a:xfrm>
          <a:off x="2993106" y="1495541"/>
          <a:ext cx="3239813" cy="8858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noProof="0" dirty="0" smtClean="0"/>
            <a:t>land value</a:t>
          </a:r>
          <a:endParaRPr lang="en-GB" sz="2200" kern="1200" noProof="0" dirty="0"/>
        </a:p>
      </dsp:txBody>
      <dsp:txXfrm>
        <a:off x="3036351" y="1538786"/>
        <a:ext cx="3153323" cy="799396"/>
      </dsp:txXfrm>
    </dsp:sp>
    <dsp:sp modelId="{CD8F2289-4A5B-4364-B50D-DDF73DA34E69}">
      <dsp:nvSpPr>
        <dsp:cNvPr id="0" name=""/>
        <dsp:cNvSpPr/>
      </dsp:nvSpPr>
      <dsp:spPr>
        <a:xfrm>
          <a:off x="2982026" y="2458962"/>
          <a:ext cx="3239813" cy="8858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noProof="0" dirty="0" smtClean="0"/>
            <a:t>natural status of land</a:t>
          </a:r>
          <a:endParaRPr lang="en-GB" sz="2200" kern="1200" noProof="0" dirty="0"/>
        </a:p>
      </dsp:txBody>
      <dsp:txXfrm>
        <a:off x="3025271" y="2502207"/>
        <a:ext cx="3153323" cy="799396"/>
      </dsp:txXfrm>
    </dsp:sp>
    <dsp:sp modelId="{A48819D4-25C8-49CD-9D6C-B6D40E3E68D4}">
      <dsp:nvSpPr>
        <dsp:cNvPr id="0" name=""/>
        <dsp:cNvSpPr/>
      </dsp:nvSpPr>
      <dsp:spPr>
        <a:xfrm>
          <a:off x="3048442" y="3488786"/>
          <a:ext cx="3239813" cy="8858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noProof="0" dirty="0" smtClean="0"/>
            <a:t>information on land use</a:t>
          </a:r>
          <a:endParaRPr lang="en-GB" sz="2200" kern="1200" noProof="0" dirty="0"/>
        </a:p>
      </dsp:txBody>
      <dsp:txXfrm>
        <a:off x="3091687" y="3532031"/>
        <a:ext cx="3153323" cy="79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589990-4033-432B-BA58-AADB084F3B92}">
      <dsp:nvSpPr>
        <dsp:cNvPr id="0" name=""/>
        <dsp:cNvSpPr/>
      </dsp:nvSpPr>
      <dsp:spPr>
        <a:xfrm>
          <a:off x="0" y="112465"/>
          <a:ext cx="4526604" cy="4526604"/>
        </a:xfrm>
        <a:prstGeom prst="pie">
          <a:avLst>
            <a:gd name="adj1" fmla="val 5400000"/>
            <a:gd name="adj2" fmla="val 1620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70CF8C-3401-441A-AF4A-4A505C308C04}">
      <dsp:nvSpPr>
        <dsp:cNvPr id="0" name=""/>
        <dsp:cNvSpPr/>
      </dsp:nvSpPr>
      <dsp:spPr>
        <a:xfrm>
          <a:off x="2263302" y="78063"/>
          <a:ext cx="5281038" cy="45266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400" kern="1200" dirty="0" smtClean="0"/>
            <a:t>„</a:t>
          </a:r>
          <a:r>
            <a:rPr lang="en-GB" sz="2400" kern="1200" noProof="0" dirty="0" smtClean="0"/>
            <a:t>Necessity to determine property boundary</a:t>
          </a:r>
          <a:r>
            <a:rPr lang="et-EE" sz="2400" kern="1200" dirty="0" smtClean="0"/>
            <a:t>” </a:t>
          </a:r>
          <a:endParaRPr lang="et-EE" sz="2400" kern="1200" dirty="0"/>
        </a:p>
      </dsp:txBody>
      <dsp:txXfrm>
        <a:off x="2263302" y="78063"/>
        <a:ext cx="2640519" cy="2150137"/>
      </dsp:txXfrm>
    </dsp:sp>
    <dsp:sp modelId="{0DA35B54-FEF1-492D-A580-B506725346BD}">
      <dsp:nvSpPr>
        <dsp:cNvPr id="0" name=""/>
        <dsp:cNvSpPr/>
      </dsp:nvSpPr>
      <dsp:spPr>
        <a:xfrm>
          <a:off x="1188233" y="2262602"/>
          <a:ext cx="2150137" cy="2150137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FBB40F-2F33-4667-BFFC-5BB78A916C59}">
      <dsp:nvSpPr>
        <dsp:cNvPr id="0" name=""/>
        <dsp:cNvSpPr/>
      </dsp:nvSpPr>
      <dsp:spPr>
        <a:xfrm>
          <a:off x="2263302" y="2262602"/>
          <a:ext cx="5281038" cy="21501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2400" kern="1200" dirty="0" smtClean="0"/>
            <a:t>„</a:t>
          </a:r>
          <a:r>
            <a:rPr lang="en-GB" sz="2400" kern="1200" noProof="0" dirty="0" smtClean="0"/>
            <a:t>Area is inaccurate</a:t>
          </a:r>
          <a:r>
            <a:rPr lang="et-EE" sz="2400" kern="1200" dirty="0" smtClean="0"/>
            <a:t>”</a:t>
          </a:r>
          <a:endParaRPr lang="et-EE" sz="2400" kern="1200" dirty="0"/>
        </a:p>
      </dsp:txBody>
      <dsp:txXfrm>
        <a:off x="2263302" y="2262602"/>
        <a:ext cx="2640519" cy="2150137"/>
      </dsp:txXfrm>
    </dsp:sp>
    <dsp:sp modelId="{FD253236-33FB-4C09-8CE1-1ECE5B7D2546}">
      <dsp:nvSpPr>
        <dsp:cNvPr id="0" name=""/>
        <dsp:cNvSpPr/>
      </dsp:nvSpPr>
      <dsp:spPr>
        <a:xfrm>
          <a:off x="4903821" y="112465"/>
          <a:ext cx="2640519" cy="215013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 smtClean="0"/>
            <a:t>when the boundary data of adjoining parcels are contradictory, or when the location of boundary points in nature does not coincide with the boundary data entered into the cadastre</a:t>
          </a:r>
          <a:br>
            <a:rPr lang="en-GB" sz="1600" kern="1200" noProof="0" dirty="0" smtClean="0"/>
          </a:br>
          <a:endParaRPr lang="en-GB" sz="1600" kern="1200" noProof="0" dirty="0"/>
        </a:p>
      </dsp:txBody>
      <dsp:txXfrm>
        <a:off x="4903821" y="112465"/>
        <a:ext cx="2640519" cy="2150137"/>
      </dsp:txXfrm>
    </dsp:sp>
    <dsp:sp modelId="{D8E78F9A-918B-4100-A871-7F59FF1D5A81}">
      <dsp:nvSpPr>
        <dsp:cNvPr id="0" name=""/>
        <dsp:cNvSpPr/>
      </dsp:nvSpPr>
      <dsp:spPr>
        <a:xfrm>
          <a:off x="4903821" y="2262602"/>
          <a:ext cx="2640519" cy="215013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 smtClean="0"/>
            <a:t>when the parcel is formed in general boundaries</a:t>
          </a:r>
          <a:r>
            <a:rPr lang="et-EE" sz="1600" kern="1200" noProof="0" dirty="0" smtClean="0"/>
            <a:t> (</a:t>
          </a:r>
          <a:r>
            <a:rPr lang="et-EE" sz="1600" kern="1200" noProof="0" dirty="0" err="1" smtClean="0"/>
            <a:t>pen+map</a:t>
          </a:r>
          <a:r>
            <a:rPr lang="et-EE" sz="1600" kern="1200" noProof="0" dirty="0" smtClean="0"/>
            <a:t> </a:t>
          </a:r>
          <a:r>
            <a:rPr lang="et-EE" sz="1600" kern="1200" noProof="0" dirty="0" err="1" smtClean="0"/>
            <a:t>method</a:t>
          </a:r>
          <a:r>
            <a:rPr lang="et-EE" sz="1600" kern="1200" noProof="0" dirty="0" smtClean="0"/>
            <a:t>)</a:t>
          </a:r>
          <a:r>
            <a:rPr lang="en-GB" sz="1600" kern="1200" noProof="0" dirty="0" smtClean="0"/>
            <a:t>, or when the cadastral registrar identifies inaccurate or contradictory boundary data</a:t>
          </a:r>
          <a:endParaRPr lang="en-GB" sz="1600" kern="1200" noProof="0" dirty="0"/>
        </a:p>
      </dsp:txBody>
      <dsp:txXfrm>
        <a:off x="4903821" y="2262602"/>
        <a:ext cx="2640519" cy="21501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fif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fif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0.28355</cdr:x>
      <cdr:y>0.75003</cdr:y>
    </cdr:from>
    <cdr:to>
      <cdr:x>0.36682</cdr:x>
      <cdr:y>0.87349</cdr:y>
    </cdr:to>
    <cdr:pic>
      <cdr:nvPicPr>
        <cdr:cNvPr id="2" name="Picture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265924" y="3730616"/>
          <a:ext cx="371758" cy="61408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0.38959</cdr:x>
      <cdr:y>0.74899</cdr:y>
    </cdr:from>
    <cdr:to>
      <cdr:x>0.49059</cdr:x>
      <cdr:y>0.87521</cdr:y>
    </cdr:to>
    <cdr:pic>
      <cdr:nvPicPr>
        <cdr:cNvPr id="3" name="Pilt 2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739309" y="3725441"/>
          <a:ext cx="450913" cy="627814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0.31072</cdr:x>
      <cdr:y>0.74031</cdr:y>
    </cdr:from>
    <cdr:to>
      <cdr:x>0.39473</cdr:x>
      <cdr:y>0.86376</cdr:y>
    </cdr:to>
    <cdr:pic>
      <cdr:nvPicPr>
        <cdr:cNvPr id="2" name="Picture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322100" y="3682266"/>
          <a:ext cx="357456" cy="614036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1092" cy="4990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155" y="1"/>
            <a:ext cx="2951092" cy="4990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3FD45-A932-40BE-9B96-48092CBCA707}" type="datetimeFigureOut">
              <a:rPr lang="et-EE" smtClean="0"/>
              <a:t>19.11.2018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1842"/>
            <a:ext cx="2951092" cy="4990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155" y="9441842"/>
            <a:ext cx="2951092" cy="4990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1F316-E2D8-4C3B-9DE6-B01FFA7CBC0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07857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7046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66CC1A0-5668-4B5B-B95C-D6B2BED74B14}" type="datetimeFigureOut">
              <a:rPr lang="et-EE" smtClean="0"/>
              <a:t>19.11.2018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70462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5" cy="49704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176B79E-8B0B-44DA-A661-BB9C45C791B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30031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18" charset="0"/>
              <a:buNone/>
            </a:pPr>
            <a:fld id="{89AB5B5B-0A8D-4DF2-A2E7-9175EC1E032D}" type="slidenum">
              <a:rPr lang="et-EE" alt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</a:t>
            </a:fld>
            <a:endParaRPr lang="et-EE" alt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206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 txBox="1">
            <a:spLocks noGrp="1" noChangeArrowheads="1"/>
          </p:cNvSpPr>
          <p:nvPr/>
        </p:nvSpPr>
        <p:spPr bwMode="auto">
          <a:xfrm>
            <a:off x="3853359" y="9443511"/>
            <a:ext cx="2954002" cy="4959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416414" algn="l"/>
                <a:tab pos="832827" algn="l"/>
                <a:tab pos="1249241" algn="l"/>
                <a:tab pos="1665654" algn="l"/>
                <a:tab pos="2082068" algn="l"/>
                <a:tab pos="2498481" algn="l"/>
                <a:tab pos="2914895" algn="l"/>
              </a:tabLst>
            </a:pPr>
            <a:fld id="{52CDB1F7-A1A0-40BD-AE3D-463BEA404A2B}" type="slidenum">
              <a:rPr lang="et-EE" altLang="en-US" sz="1300">
                <a:solidFill>
                  <a:srgbClr val="000000"/>
                </a:solidFill>
                <a:latin typeface="Times New Roman" pitchFamily="18" charset="0"/>
              </a:rPr>
              <a:pPr algn="r">
                <a:lnSpc>
                  <a:spcPct val="95000"/>
                </a:lnSpc>
                <a:tabLst>
                  <a:tab pos="416414" algn="l"/>
                  <a:tab pos="832827" algn="l"/>
                  <a:tab pos="1249241" algn="l"/>
                  <a:tab pos="1665654" algn="l"/>
                  <a:tab pos="2082068" algn="l"/>
                  <a:tab pos="2498481" algn="l"/>
                  <a:tab pos="2914895" algn="l"/>
                </a:tabLst>
              </a:pPr>
              <a:t>2</a:t>
            </a:fld>
            <a:endParaRPr lang="et-EE" altLang="en-US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4063"/>
            <a:ext cx="4970462" cy="372903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595" y="4721756"/>
            <a:ext cx="5447602" cy="4473784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867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 txBox="1">
            <a:spLocks noGrp="1" noChangeArrowheads="1"/>
          </p:cNvSpPr>
          <p:nvPr/>
        </p:nvSpPr>
        <p:spPr bwMode="auto">
          <a:xfrm>
            <a:off x="3853359" y="9443511"/>
            <a:ext cx="2954002" cy="4959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416414" algn="l"/>
                <a:tab pos="832827" algn="l"/>
                <a:tab pos="1249241" algn="l"/>
                <a:tab pos="1665654" algn="l"/>
                <a:tab pos="2082068" algn="l"/>
                <a:tab pos="2498481" algn="l"/>
                <a:tab pos="2914895" algn="l"/>
              </a:tabLst>
            </a:pPr>
            <a:fld id="{52CDB1F7-A1A0-40BD-AE3D-463BEA404A2B}" type="slidenum">
              <a:rPr lang="et-EE" altLang="en-US" sz="1300">
                <a:solidFill>
                  <a:srgbClr val="000000"/>
                </a:solidFill>
                <a:latin typeface="Times New Roman" pitchFamily="18" charset="0"/>
              </a:rPr>
              <a:pPr algn="r">
                <a:lnSpc>
                  <a:spcPct val="95000"/>
                </a:lnSpc>
                <a:tabLst>
                  <a:tab pos="416414" algn="l"/>
                  <a:tab pos="832827" algn="l"/>
                  <a:tab pos="1249241" algn="l"/>
                  <a:tab pos="1665654" algn="l"/>
                  <a:tab pos="2082068" algn="l"/>
                  <a:tab pos="2498481" algn="l"/>
                  <a:tab pos="2914895" algn="l"/>
                </a:tabLst>
              </a:pPr>
              <a:t>3</a:t>
            </a:fld>
            <a:endParaRPr lang="et-EE" altLang="en-US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4063"/>
            <a:ext cx="4970462" cy="372903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595" y="4721756"/>
            <a:ext cx="5447602" cy="4473784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206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 txBox="1">
            <a:spLocks noGrp="1" noChangeArrowheads="1"/>
          </p:cNvSpPr>
          <p:nvPr/>
        </p:nvSpPr>
        <p:spPr bwMode="auto">
          <a:xfrm>
            <a:off x="3742059" y="10098799"/>
            <a:ext cx="2869373" cy="52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</a:pPr>
            <a:fld id="{E1F4D00B-0078-41F8-B06F-60A46AECBB3E}" type="slidenum">
              <a:rPr lang="et-EE" altLang="en-US" sz="1300"/>
              <a:pPr algn="r" eaLnBrk="1">
                <a:lnSpc>
                  <a:spcPct val="95000"/>
                </a:lnSpc>
                <a:spcBef>
                  <a:spcPct val="0"/>
                </a:spcBef>
              </a:pPr>
              <a:t>5</a:t>
            </a:fld>
            <a:endParaRPr lang="et-EE" altLang="en-US" sz="1300"/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808038"/>
            <a:ext cx="5314950" cy="39862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59910" y="5048551"/>
            <a:ext cx="5293155" cy="478542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t-EE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479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 txBox="1">
            <a:spLocks noGrp="1" noChangeArrowheads="1"/>
          </p:cNvSpPr>
          <p:nvPr/>
        </p:nvSpPr>
        <p:spPr bwMode="auto">
          <a:xfrm>
            <a:off x="3742059" y="10098799"/>
            <a:ext cx="2869373" cy="52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415925" algn="l"/>
                <a:tab pos="831850" algn="l"/>
                <a:tab pos="1247775" algn="l"/>
                <a:tab pos="1665288" algn="l"/>
                <a:tab pos="2081213" algn="l"/>
                <a:tab pos="2497138" algn="l"/>
                <a:tab pos="2914650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415925" algn="l"/>
                <a:tab pos="831850" algn="l"/>
                <a:tab pos="1247775" algn="l"/>
                <a:tab pos="1665288" algn="l"/>
                <a:tab pos="2081213" algn="l"/>
                <a:tab pos="2497138" algn="l"/>
                <a:tab pos="2914650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415925" algn="l"/>
                <a:tab pos="831850" algn="l"/>
                <a:tab pos="1247775" algn="l"/>
                <a:tab pos="1665288" algn="l"/>
                <a:tab pos="2081213" algn="l"/>
                <a:tab pos="2497138" algn="l"/>
                <a:tab pos="2914650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415925" algn="l"/>
                <a:tab pos="831850" algn="l"/>
                <a:tab pos="1247775" algn="l"/>
                <a:tab pos="1665288" algn="l"/>
                <a:tab pos="2081213" algn="l"/>
                <a:tab pos="2497138" algn="l"/>
                <a:tab pos="2914650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415925" algn="l"/>
                <a:tab pos="831850" algn="l"/>
                <a:tab pos="1247775" algn="l"/>
                <a:tab pos="1665288" algn="l"/>
                <a:tab pos="2081213" algn="l"/>
                <a:tab pos="2497138" algn="l"/>
                <a:tab pos="2914650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5925" algn="l"/>
                <a:tab pos="831850" algn="l"/>
                <a:tab pos="1247775" algn="l"/>
                <a:tab pos="1665288" algn="l"/>
                <a:tab pos="2081213" algn="l"/>
                <a:tab pos="2497138" algn="l"/>
                <a:tab pos="2914650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5925" algn="l"/>
                <a:tab pos="831850" algn="l"/>
                <a:tab pos="1247775" algn="l"/>
                <a:tab pos="1665288" algn="l"/>
                <a:tab pos="2081213" algn="l"/>
                <a:tab pos="2497138" algn="l"/>
                <a:tab pos="2914650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5925" algn="l"/>
                <a:tab pos="831850" algn="l"/>
                <a:tab pos="1247775" algn="l"/>
                <a:tab pos="1665288" algn="l"/>
                <a:tab pos="2081213" algn="l"/>
                <a:tab pos="2497138" algn="l"/>
                <a:tab pos="2914650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15925" algn="l"/>
                <a:tab pos="831850" algn="l"/>
                <a:tab pos="1247775" algn="l"/>
                <a:tab pos="1665288" algn="l"/>
                <a:tab pos="2081213" algn="l"/>
                <a:tab pos="2497138" algn="l"/>
                <a:tab pos="2914650" algn="l"/>
              </a:tabLst>
              <a:defRPr>
                <a:solidFill>
                  <a:schemeClr val="tx1"/>
                </a:solidFill>
                <a:latin typeface="Roboto Condensed" panose="02000000000000000000" pitchFamily="2" charset="0"/>
                <a:ea typeface="Microsoft YaHei" panose="020B0503020204020204" pitchFamily="34" charset="-122"/>
              </a:defRPr>
            </a:lvl9pPr>
          </a:lstStyle>
          <a:p>
            <a:pPr algn="r">
              <a:lnSpc>
                <a:spcPct val="95000"/>
              </a:lnSpc>
            </a:pPr>
            <a:fld id="{5B94BBFF-700A-4B01-984D-954EE4DA32DA}" type="slidenum">
              <a:rPr lang="et-EE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lnSpc>
                  <a:spcPct val="95000"/>
                </a:lnSpc>
              </a:pPr>
              <a:t>6</a:t>
            </a:fld>
            <a:endParaRPr lang="et-EE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7700" y="806450"/>
            <a:ext cx="5316538" cy="3987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59910" y="5048551"/>
            <a:ext cx="5293155" cy="478542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047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 txBox="1">
            <a:spLocks noGrp="1" noChangeArrowheads="1"/>
          </p:cNvSpPr>
          <p:nvPr/>
        </p:nvSpPr>
        <p:spPr bwMode="auto">
          <a:xfrm>
            <a:off x="3853359" y="9443511"/>
            <a:ext cx="2954002" cy="4959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416414" algn="l"/>
                <a:tab pos="832827" algn="l"/>
                <a:tab pos="1249241" algn="l"/>
                <a:tab pos="1665654" algn="l"/>
                <a:tab pos="2082068" algn="l"/>
                <a:tab pos="2498481" algn="l"/>
                <a:tab pos="2914895" algn="l"/>
              </a:tabLst>
            </a:pPr>
            <a:fld id="{52CDB1F7-A1A0-40BD-AE3D-463BEA404A2B}" type="slidenum">
              <a:rPr lang="et-EE" altLang="en-US" sz="1300">
                <a:solidFill>
                  <a:srgbClr val="000000"/>
                </a:solidFill>
                <a:latin typeface="Times New Roman" pitchFamily="18" charset="0"/>
              </a:rPr>
              <a:pPr algn="r">
                <a:lnSpc>
                  <a:spcPct val="95000"/>
                </a:lnSpc>
                <a:tabLst>
                  <a:tab pos="416414" algn="l"/>
                  <a:tab pos="832827" algn="l"/>
                  <a:tab pos="1249241" algn="l"/>
                  <a:tab pos="1665654" algn="l"/>
                  <a:tab pos="2082068" algn="l"/>
                  <a:tab pos="2498481" algn="l"/>
                  <a:tab pos="2914895" algn="l"/>
                </a:tabLst>
              </a:pPr>
              <a:t>22</a:t>
            </a:fld>
            <a:endParaRPr lang="et-EE" altLang="en-US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4063"/>
            <a:ext cx="4970462" cy="372903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595" y="4721756"/>
            <a:ext cx="5447602" cy="4473784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421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 txBox="1">
            <a:spLocks noGrp="1" noChangeArrowheads="1"/>
          </p:cNvSpPr>
          <p:nvPr/>
        </p:nvSpPr>
        <p:spPr bwMode="auto">
          <a:xfrm>
            <a:off x="3853359" y="9443511"/>
            <a:ext cx="2954002" cy="4959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416414" algn="l"/>
                <a:tab pos="832827" algn="l"/>
                <a:tab pos="1249241" algn="l"/>
                <a:tab pos="1665654" algn="l"/>
                <a:tab pos="2082068" algn="l"/>
                <a:tab pos="2498481" algn="l"/>
                <a:tab pos="2914895" algn="l"/>
              </a:tabLst>
            </a:pPr>
            <a:fld id="{52CDB1F7-A1A0-40BD-AE3D-463BEA404A2B}" type="slidenum">
              <a:rPr lang="et-EE" altLang="en-US" sz="1300">
                <a:solidFill>
                  <a:srgbClr val="000000"/>
                </a:solidFill>
                <a:latin typeface="Times New Roman" pitchFamily="18" charset="0"/>
              </a:rPr>
              <a:pPr algn="r">
                <a:lnSpc>
                  <a:spcPct val="95000"/>
                </a:lnSpc>
                <a:tabLst>
                  <a:tab pos="416414" algn="l"/>
                  <a:tab pos="832827" algn="l"/>
                  <a:tab pos="1249241" algn="l"/>
                  <a:tab pos="1665654" algn="l"/>
                  <a:tab pos="2082068" algn="l"/>
                  <a:tab pos="2498481" algn="l"/>
                  <a:tab pos="2914895" algn="l"/>
                </a:tabLst>
              </a:pPr>
              <a:t>24</a:t>
            </a:fld>
            <a:endParaRPr lang="et-EE" altLang="en-US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54063"/>
            <a:ext cx="4970462" cy="372903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595" y="4721756"/>
            <a:ext cx="5447602" cy="4473784"/>
          </a:xfrm>
          <a:noFill/>
          <a:ln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221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21.11.2018</a:t>
            </a:r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B6F2-6B1B-4C6B-8CB1-24FC86C108A4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21.11.2018</a:t>
            </a:r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B6F2-6B1B-4C6B-8CB1-24FC86C108A4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21.11.2018</a:t>
            </a:r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B6F2-6B1B-4C6B-8CB1-24FC86C108A4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518" y="2131089"/>
            <a:ext cx="7772964" cy="14690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036" y="3886571"/>
            <a:ext cx="6401929" cy="1752300"/>
          </a:xfrm>
        </p:spPr>
        <p:txBody>
          <a:bodyPr/>
          <a:lstStyle>
            <a:lvl1pPr marL="0" indent="0" algn="ctr">
              <a:buNone/>
              <a:defRPr/>
            </a:lvl1pPr>
            <a:lvl2pPr marL="458389" indent="0" algn="ctr">
              <a:buNone/>
              <a:defRPr/>
            </a:lvl2pPr>
            <a:lvl3pPr marL="916777" indent="0" algn="ctr">
              <a:buNone/>
              <a:defRPr/>
            </a:lvl3pPr>
            <a:lvl4pPr marL="1375166" indent="0" algn="ctr">
              <a:buNone/>
              <a:defRPr/>
            </a:lvl4pPr>
            <a:lvl5pPr marL="1833555" indent="0" algn="ctr">
              <a:buNone/>
              <a:defRPr/>
            </a:lvl5pPr>
            <a:lvl6pPr marL="2291944" indent="0" algn="ctr">
              <a:buNone/>
              <a:defRPr/>
            </a:lvl6pPr>
            <a:lvl7pPr marL="2750332" indent="0" algn="ctr">
              <a:buNone/>
              <a:defRPr/>
            </a:lvl7pPr>
            <a:lvl8pPr marL="3208721" indent="0" algn="ctr">
              <a:buNone/>
              <a:defRPr/>
            </a:lvl8pPr>
            <a:lvl9pPr marL="366711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 smtClean="0"/>
              <a:t>21.11.2018</a:t>
            </a: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62A9A-6FC4-49AB-AC23-3A302193E4D9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56909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 smtClean="0"/>
              <a:t>21.11.2018</a:t>
            </a: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9F5B2-3DF9-42FB-8120-87D96DAF5945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03238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617" y="4407009"/>
            <a:ext cx="7771351" cy="1362369"/>
          </a:xfrm>
        </p:spPr>
        <p:txBody>
          <a:bodyPr anchor="t"/>
          <a:lstStyle>
            <a:lvl1pPr algn="l">
              <a:defRPr sz="401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617" y="2906176"/>
            <a:ext cx="7771351" cy="1500834"/>
          </a:xfrm>
        </p:spPr>
        <p:txBody>
          <a:bodyPr anchor="b"/>
          <a:lstStyle>
            <a:lvl1pPr marL="0" indent="0">
              <a:buNone/>
              <a:defRPr sz="2005"/>
            </a:lvl1pPr>
            <a:lvl2pPr marL="458389" indent="0">
              <a:buNone/>
              <a:defRPr sz="1805"/>
            </a:lvl2pPr>
            <a:lvl3pPr marL="916777" indent="0">
              <a:buNone/>
              <a:defRPr sz="1604"/>
            </a:lvl3pPr>
            <a:lvl4pPr marL="1375166" indent="0">
              <a:buNone/>
              <a:defRPr sz="1404"/>
            </a:lvl4pPr>
            <a:lvl5pPr marL="1833555" indent="0">
              <a:buNone/>
              <a:defRPr sz="1404"/>
            </a:lvl5pPr>
            <a:lvl6pPr marL="2291944" indent="0">
              <a:buNone/>
              <a:defRPr sz="1404"/>
            </a:lvl6pPr>
            <a:lvl7pPr marL="2750332" indent="0">
              <a:buNone/>
              <a:defRPr sz="1404"/>
            </a:lvl7pPr>
            <a:lvl8pPr marL="3208721" indent="0">
              <a:buNone/>
              <a:defRPr sz="1404"/>
            </a:lvl8pPr>
            <a:lvl9pPr marL="3667110" indent="0">
              <a:buNone/>
              <a:defRPr sz="140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 smtClean="0"/>
              <a:t>21.11.2018</a:t>
            </a: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C96D4-9B5F-4E8B-A365-FF3523B99C62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71675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316" y="1772990"/>
            <a:ext cx="4529256" cy="3975698"/>
          </a:xfrm>
        </p:spPr>
        <p:txBody>
          <a:bodyPr/>
          <a:lstStyle>
            <a:lvl1pPr>
              <a:defRPr sz="2807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5419" y="1772990"/>
            <a:ext cx="4530868" cy="3975698"/>
          </a:xfrm>
        </p:spPr>
        <p:txBody>
          <a:bodyPr/>
          <a:lstStyle>
            <a:lvl1pPr>
              <a:defRPr sz="2807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 smtClean="0"/>
              <a:t>21.11.2018</a:t>
            </a:r>
            <a:endParaRPr lang="et-E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27BB9-4B0B-4888-89F7-7047D2515301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18623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75" y="275339"/>
            <a:ext cx="8231051" cy="114273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475" y="1535849"/>
            <a:ext cx="4040521" cy="639804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89" indent="0">
              <a:buNone/>
              <a:defRPr sz="2005" b="1"/>
            </a:lvl2pPr>
            <a:lvl3pPr marL="916777" indent="0">
              <a:buNone/>
              <a:defRPr sz="1805" b="1"/>
            </a:lvl3pPr>
            <a:lvl4pPr marL="1375166" indent="0">
              <a:buNone/>
              <a:defRPr sz="1604" b="1"/>
            </a:lvl4pPr>
            <a:lvl5pPr marL="1833555" indent="0">
              <a:buNone/>
              <a:defRPr sz="1604" b="1"/>
            </a:lvl5pPr>
            <a:lvl6pPr marL="2291944" indent="0">
              <a:buNone/>
              <a:defRPr sz="1604" b="1"/>
            </a:lvl6pPr>
            <a:lvl7pPr marL="2750332" indent="0">
              <a:buNone/>
              <a:defRPr sz="1604" b="1"/>
            </a:lvl7pPr>
            <a:lvl8pPr marL="3208721" indent="0">
              <a:buNone/>
              <a:defRPr sz="1604" b="1"/>
            </a:lvl8pPr>
            <a:lvl9pPr marL="3667110" indent="0">
              <a:buNone/>
              <a:defRPr sz="160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475" y="2175653"/>
            <a:ext cx="4040521" cy="3950233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91" y="1535849"/>
            <a:ext cx="4042135" cy="639804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89" indent="0">
              <a:buNone/>
              <a:defRPr sz="2005" b="1"/>
            </a:lvl2pPr>
            <a:lvl3pPr marL="916777" indent="0">
              <a:buNone/>
              <a:defRPr sz="1805" b="1"/>
            </a:lvl3pPr>
            <a:lvl4pPr marL="1375166" indent="0">
              <a:buNone/>
              <a:defRPr sz="1604" b="1"/>
            </a:lvl4pPr>
            <a:lvl5pPr marL="1833555" indent="0">
              <a:buNone/>
              <a:defRPr sz="1604" b="1"/>
            </a:lvl5pPr>
            <a:lvl6pPr marL="2291944" indent="0">
              <a:buNone/>
              <a:defRPr sz="1604" b="1"/>
            </a:lvl6pPr>
            <a:lvl7pPr marL="2750332" indent="0">
              <a:buNone/>
              <a:defRPr sz="1604" b="1"/>
            </a:lvl7pPr>
            <a:lvl8pPr marL="3208721" indent="0">
              <a:buNone/>
              <a:defRPr sz="1604" b="1"/>
            </a:lvl8pPr>
            <a:lvl9pPr marL="3667110" indent="0">
              <a:buNone/>
              <a:defRPr sz="160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91" y="2175653"/>
            <a:ext cx="4042135" cy="3950233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 smtClean="0"/>
              <a:t>21.11.2018</a:t>
            </a:r>
            <a:endParaRPr lang="et-E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6B969-9525-46D0-9FF1-FEE29287E6D8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70237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 smtClean="0"/>
              <a:t>21.11.2018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1C792-D571-4BF9-9E6D-C6441777331F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42884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 smtClean="0"/>
              <a:t>21.11.2018</a:t>
            </a:r>
            <a:endParaRPr lang="et-E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48007-3D83-422D-A00A-AEFA084A04FA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93887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75" y="273748"/>
            <a:ext cx="3009826" cy="1161833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371" y="273747"/>
            <a:ext cx="5113155" cy="5852139"/>
          </a:xfrm>
        </p:spPr>
        <p:txBody>
          <a:bodyPr/>
          <a:lstStyle>
            <a:lvl1pPr>
              <a:defRPr sz="3208"/>
            </a:lvl1pPr>
            <a:lvl2pPr>
              <a:defRPr sz="2807"/>
            </a:lvl2pPr>
            <a:lvl3pPr>
              <a:defRPr sz="2406"/>
            </a:lvl3pPr>
            <a:lvl4pPr>
              <a:defRPr sz="2005"/>
            </a:lvl4pPr>
            <a:lvl5pPr>
              <a:defRPr sz="2005"/>
            </a:lvl5pPr>
            <a:lvl6pPr>
              <a:defRPr sz="2005"/>
            </a:lvl6pPr>
            <a:lvl7pPr>
              <a:defRPr sz="2005"/>
            </a:lvl7pPr>
            <a:lvl8pPr>
              <a:defRPr sz="2005"/>
            </a:lvl8pPr>
            <a:lvl9pPr>
              <a:defRPr sz="20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475" y="1435581"/>
            <a:ext cx="3009826" cy="4690306"/>
          </a:xfrm>
        </p:spPr>
        <p:txBody>
          <a:bodyPr/>
          <a:lstStyle>
            <a:lvl1pPr marL="0" indent="0">
              <a:buNone/>
              <a:defRPr sz="1404"/>
            </a:lvl1pPr>
            <a:lvl2pPr marL="458389" indent="0">
              <a:buNone/>
              <a:defRPr sz="1203"/>
            </a:lvl2pPr>
            <a:lvl3pPr marL="916777" indent="0">
              <a:buNone/>
              <a:defRPr sz="1003"/>
            </a:lvl3pPr>
            <a:lvl4pPr marL="1375166" indent="0">
              <a:buNone/>
              <a:defRPr sz="902"/>
            </a:lvl4pPr>
            <a:lvl5pPr marL="1833555" indent="0">
              <a:buNone/>
              <a:defRPr sz="902"/>
            </a:lvl5pPr>
            <a:lvl6pPr marL="2291944" indent="0">
              <a:buNone/>
              <a:defRPr sz="902"/>
            </a:lvl6pPr>
            <a:lvl7pPr marL="2750332" indent="0">
              <a:buNone/>
              <a:defRPr sz="902"/>
            </a:lvl7pPr>
            <a:lvl8pPr marL="3208721" indent="0">
              <a:buNone/>
              <a:defRPr sz="902"/>
            </a:lvl8pPr>
            <a:lvl9pPr marL="3667110" indent="0">
              <a:buNone/>
              <a:defRPr sz="90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 smtClean="0"/>
              <a:t>21.11.2018</a:t>
            </a:r>
            <a:endParaRPr lang="et-E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F8446-33F7-4808-BD6B-80F90C7BB5FD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22878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21.11.2018</a:t>
            </a:r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B6F2-6B1B-4C6B-8CB1-24FC86C108A4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025" y="4800122"/>
            <a:ext cx="5487367" cy="566593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025" y="612748"/>
            <a:ext cx="5487367" cy="4114163"/>
          </a:xfrm>
        </p:spPr>
        <p:txBody>
          <a:bodyPr/>
          <a:lstStyle>
            <a:lvl1pPr marL="0" indent="0">
              <a:buNone/>
              <a:defRPr sz="3208"/>
            </a:lvl1pPr>
            <a:lvl2pPr marL="458389" indent="0">
              <a:buNone/>
              <a:defRPr sz="2807"/>
            </a:lvl2pPr>
            <a:lvl3pPr marL="916777" indent="0">
              <a:buNone/>
              <a:defRPr sz="2406"/>
            </a:lvl3pPr>
            <a:lvl4pPr marL="1375166" indent="0">
              <a:buNone/>
              <a:defRPr sz="2005"/>
            </a:lvl4pPr>
            <a:lvl5pPr marL="1833555" indent="0">
              <a:buNone/>
              <a:defRPr sz="2005"/>
            </a:lvl5pPr>
            <a:lvl6pPr marL="2291944" indent="0">
              <a:buNone/>
              <a:defRPr sz="2005"/>
            </a:lvl6pPr>
            <a:lvl7pPr marL="2750332" indent="0">
              <a:buNone/>
              <a:defRPr sz="2005"/>
            </a:lvl7pPr>
            <a:lvl8pPr marL="3208721" indent="0">
              <a:buNone/>
              <a:defRPr sz="2005"/>
            </a:lvl8pPr>
            <a:lvl9pPr marL="3667110" indent="0">
              <a:buNone/>
              <a:defRPr sz="2005"/>
            </a:lvl9pPr>
          </a:lstStyle>
          <a:p>
            <a:pPr lvl="0"/>
            <a:endParaRPr lang="et-E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025" y="5366715"/>
            <a:ext cx="5487367" cy="805326"/>
          </a:xfrm>
        </p:spPr>
        <p:txBody>
          <a:bodyPr/>
          <a:lstStyle>
            <a:lvl1pPr marL="0" indent="0">
              <a:buNone/>
              <a:defRPr sz="1404"/>
            </a:lvl1pPr>
            <a:lvl2pPr marL="458389" indent="0">
              <a:buNone/>
              <a:defRPr sz="1203"/>
            </a:lvl2pPr>
            <a:lvl3pPr marL="916777" indent="0">
              <a:buNone/>
              <a:defRPr sz="1003"/>
            </a:lvl3pPr>
            <a:lvl4pPr marL="1375166" indent="0">
              <a:buNone/>
              <a:defRPr sz="902"/>
            </a:lvl4pPr>
            <a:lvl5pPr marL="1833555" indent="0">
              <a:buNone/>
              <a:defRPr sz="902"/>
            </a:lvl5pPr>
            <a:lvl6pPr marL="2291944" indent="0">
              <a:buNone/>
              <a:defRPr sz="902"/>
            </a:lvl6pPr>
            <a:lvl7pPr marL="2750332" indent="0">
              <a:buNone/>
              <a:defRPr sz="902"/>
            </a:lvl7pPr>
            <a:lvl8pPr marL="3208721" indent="0">
              <a:buNone/>
              <a:defRPr sz="902"/>
            </a:lvl8pPr>
            <a:lvl9pPr marL="3667110" indent="0">
              <a:buNone/>
              <a:defRPr sz="90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 smtClean="0"/>
              <a:t>21.11.2018</a:t>
            </a:r>
            <a:endParaRPr lang="et-E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A003A-7BA7-45CE-9F83-87B3D51059FD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682915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 smtClean="0"/>
              <a:t>21.11.2018</a:t>
            </a: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A67C4-1213-42D6-9847-271F454462A6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4016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2947" y="302396"/>
            <a:ext cx="2303339" cy="544629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317" y="302396"/>
            <a:ext cx="6756784" cy="544629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 smtClean="0"/>
              <a:t>21.11.2018</a:t>
            </a: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2659A-1859-462B-A9D5-A4EC5951A954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882629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317" y="302395"/>
            <a:ext cx="9214970" cy="126369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t-EE" smtClean="0"/>
              <a:t>21.11.2018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E3DE3-EF0F-4363-B54A-14EAE012501C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818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21.11.2018</a:t>
            </a:r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B6F2-6B1B-4C6B-8CB1-24FC86C108A4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21.11.2018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B6F2-6B1B-4C6B-8CB1-24FC86C108A4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21.11.2018</a:t>
            </a:r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B6F2-6B1B-4C6B-8CB1-24FC86C108A4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21.11.2018</a:t>
            </a:r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B6F2-6B1B-4C6B-8CB1-24FC86C108A4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21.11.2018</a:t>
            </a:r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B6F2-6B1B-4C6B-8CB1-24FC86C108A4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21.11.2018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B6F2-6B1B-4C6B-8CB1-24FC86C108A4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21.11.2018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B6F2-6B1B-4C6B-8CB1-24FC86C108A4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t-EE" smtClean="0"/>
              <a:t>21.11.2018</a:t>
            </a:r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7B6F2-6B1B-4C6B-8CB1-24FC86C108A4}" type="slidenum">
              <a:rPr lang="et-EE" smtClean="0"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11317" y="302395"/>
            <a:ext cx="9214970" cy="12636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1317" y="1772990"/>
            <a:ext cx="9214970" cy="39756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1209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11316" y="6904155"/>
            <a:ext cx="2383989" cy="5204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450431" algn="l"/>
                <a:tab pos="900861" algn="l"/>
                <a:tab pos="1351292" algn="l"/>
                <a:tab pos="1801722" algn="l"/>
                <a:tab pos="2252153" algn="l"/>
              </a:tabLst>
              <a:defRPr sz="1404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 defTabSz="450431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t-EE" smtClean="0"/>
              <a:t>21.11.2018</a:t>
            </a:r>
            <a:endParaRPr lang="et-E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503399" y="6904155"/>
            <a:ext cx="3245321" cy="5204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6" charset="0"/>
              <a:buNone/>
              <a:tabLst>
                <a:tab pos="450431" algn="l"/>
                <a:tab pos="900861" algn="l"/>
                <a:tab pos="1351292" algn="l"/>
                <a:tab pos="1801722" algn="l"/>
                <a:tab pos="2252153" algn="l"/>
                <a:tab pos="2702583" algn="l"/>
                <a:tab pos="3153015" algn="l"/>
              </a:tabLst>
              <a:defRPr sz="1404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 defTabSz="450431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t-E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343911" y="6904155"/>
            <a:ext cx="2383989" cy="5204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450431" algn="l"/>
                <a:tab pos="900861" algn="l"/>
                <a:tab pos="1351292" algn="l"/>
                <a:tab pos="1801722" algn="l"/>
                <a:tab pos="2252153" algn="l"/>
              </a:tabLst>
              <a:defRPr sz="1404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 defTabSz="450431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E4E0337B-FEBC-4243-A045-0E8E2C7E05EB}" type="slidenum">
              <a:rPr lang="et-EE" smtClean="0"/>
              <a:pPr defTabSz="450431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70615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/>
  <p:txStyles>
    <p:titleStyle>
      <a:lvl1pPr algn="l" defTabSz="450431" rtl="0" eaLnBrk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715">
          <a:solidFill>
            <a:srgbClr val="000000"/>
          </a:solidFill>
          <a:latin typeface="+mj-lt"/>
          <a:ea typeface="+mj-ea"/>
          <a:cs typeface="+mj-cs"/>
        </a:defRPr>
      </a:lvl1pPr>
      <a:lvl2pPr algn="l" defTabSz="450431" rtl="0" eaLnBrk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715">
          <a:solidFill>
            <a:srgbClr val="000000"/>
          </a:solidFill>
          <a:latin typeface="Roboto Condensed" charset="0"/>
          <a:ea typeface="Microsoft YaHei" charset="-122"/>
        </a:defRPr>
      </a:lvl2pPr>
      <a:lvl3pPr algn="l" defTabSz="450431" rtl="0" eaLnBrk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715">
          <a:solidFill>
            <a:srgbClr val="000000"/>
          </a:solidFill>
          <a:latin typeface="Roboto Condensed" charset="0"/>
          <a:ea typeface="Microsoft YaHei" charset="-122"/>
        </a:defRPr>
      </a:lvl3pPr>
      <a:lvl4pPr algn="l" defTabSz="450431" rtl="0" eaLnBrk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715">
          <a:solidFill>
            <a:srgbClr val="000000"/>
          </a:solidFill>
          <a:latin typeface="Roboto Condensed" charset="0"/>
          <a:ea typeface="Microsoft YaHei" charset="-122"/>
        </a:defRPr>
      </a:lvl4pPr>
      <a:lvl5pPr algn="l" defTabSz="450431" rtl="0" eaLnBrk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715">
          <a:solidFill>
            <a:srgbClr val="000000"/>
          </a:solidFill>
          <a:latin typeface="Roboto Condensed" charset="0"/>
          <a:ea typeface="Microsoft YaHei" charset="-122"/>
        </a:defRPr>
      </a:lvl5pPr>
      <a:lvl6pPr marL="2521138" indent="-229194" algn="l" defTabSz="450431" rtl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15">
          <a:solidFill>
            <a:srgbClr val="000000"/>
          </a:solidFill>
          <a:latin typeface="Roboto Condensed" charset="0"/>
          <a:ea typeface="Microsoft YaHei" charset="-122"/>
        </a:defRPr>
      </a:lvl6pPr>
      <a:lvl7pPr marL="2979527" indent="-229194" algn="l" defTabSz="450431" rtl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15">
          <a:solidFill>
            <a:srgbClr val="000000"/>
          </a:solidFill>
          <a:latin typeface="Roboto Condensed" charset="0"/>
          <a:ea typeface="Microsoft YaHei" charset="-122"/>
        </a:defRPr>
      </a:lvl7pPr>
      <a:lvl8pPr marL="3437915" indent="-229194" algn="l" defTabSz="450431" rtl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15">
          <a:solidFill>
            <a:srgbClr val="000000"/>
          </a:solidFill>
          <a:latin typeface="Roboto Condensed" charset="0"/>
          <a:ea typeface="Microsoft YaHei" charset="-122"/>
        </a:defRPr>
      </a:lvl8pPr>
      <a:lvl9pPr marL="3896304" indent="-229194" algn="l" defTabSz="450431" rtl="0" fontAlgn="base" hangingPunct="0">
        <a:lnSpc>
          <a:spcPct val="7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715">
          <a:solidFill>
            <a:srgbClr val="000000"/>
          </a:solidFill>
          <a:latin typeface="Roboto Condensed" charset="0"/>
          <a:ea typeface="Microsoft YaHei" charset="-122"/>
        </a:defRPr>
      </a:lvl9pPr>
    </p:titleStyle>
    <p:bodyStyle>
      <a:lvl1pPr marL="343792" indent="-343792" algn="l" defTabSz="450431" rtl="0" eaLnBrk="0" fontAlgn="base" hangingPunct="0">
        <a:lnSpc>
          <a:spcPct val="97000"/>
        </a:lnSpc>
        <a:spcBef>
          <a:spcPct val="0"/>
        </a:spcBef>
        <a:spcAft>
          <a:spcPts val="1417"/>
        </a:spcAft>
        <a:buClr>
          <a:srgbClr val="000000"/>
        </a:buClr>
        <a:buSzPct val="100000"/>
        <a:buFont typeface="Times New Roman" pitchFamily="18" charset="0"/>
        <a:defRPr sz="3208">
          <a:solidFill>
            <a:srgbClr val="000000"/>
          </a:solidFill>
          <a:latin typeface="+mn-lt"/>
          <a:ea typeface="+mn-ea"/>
          <a:cs typeface="+mn-cs"/>
        </a:defRPr>
      </a:lvl1pPr>
      <a:lvl2pPr marL="744882" indent="-286493" algn="l" defTabSz="450431" rtl="0" eaLnBrk="0" fontAlgn="base" hangingPunct="0">
        <a:lnSpc>
          <a:spcPct val="97000"/>
        </a:lnSpc>
        <a:spcBef>
          <a:spcPct val="0"/>
        </a:spcBef>
        <a:spcAft>
          <a:spcPts val="1141"/>
        </a:spcAft>
        <a:buClr>
          <a:srgbClr val="000000"/>
        </a:buClr>
        <a:buSzPct val="100000"/>
        <a:buFont typeface="Times New Roman" pitchFamily="18" charset="0"/>
        <a:defRPr sz="2807">
          <a:solidFill>
            <a:srgbClr val="000000"/>
          </a:solidFill>
          <a:latin typeface="+mn-lt"/>
          <a:ea typeface="+mn-ea"/>
        </a:defRPr>
      </a:lvl2pPr>
      <a:lvl3pPr marL="1145972" indent="-229194" algn="l" defTabSz="450431" rtl="0" eaLnBrk="0" fontAlgn="base" hangingPunct="0">
        <a:lnSpc>
          <a:spcPct val="97000"/>
        </a:lnSpc>
        <a:spcBef>
          <a:spcPct val="0"/>
        </a:spcBef>
        <a:spcAft>
          <a:spcPts val="852"/>
        </a:spcAft>
        <a:buClr>
          <a:srgbClr val="000000"/>
        </a:buClr>
        <a:buSzPct val="100000"/>
        <a:buFont typeface="Times New Roman" pitchFamily="18" charset="0"/>
        <a:defRPr sz="2406">
          <a:solidFill>
            <a:srgbClr val="000000"/>
          </a:solidFill>
          <a:latin typeface="+mn-lt"/>
          <a:ea typeface="+mn-ea"/>
        </a:defRPr>
      </a:lvl3pPr>
      <a:lvl4pPr marL="1604361" indent="-229194" algn="l" defTabSz="450431" rtl="0" eaLnBrk="0" fontAlgn="base" hangingPunct="0">
        <a:lnSpc>
          <a:spcPct val="97000"/>
        </a:lnSpc>
        <a:spcBef>
          <a:spcPct val="0"/>
        </a:spcBef>
        <a:spcAft>
          <a:spcPts val="576"/>
        </a:spcAft>
        <a:buClr>
          <a:srgbClr val="000000"/>
        </a:buClr>
        <a:buSzPct val="100000"/>
        <a:buFont typeface="Times New Roman" pitchFamily="18" charset="0"/>
        <a:defRPr sz="2005">
          <a:solidFill>
            <a:srgbClr val="000000"/>
          </a:solidFill>
          <a:latin typeface="+mn-lt"/>
          <a:ea typeface="+mn-ea"/>
        </a:defRPr>
      </a:lvl4pPr>
      <a:lvl5pPr marL="2062749" indent="-229194" algn="l" defTabSz="450431" rtl="0" eaLnBrk="0" fontAlgn="base" hangingPunct="0">
        <a:lnSpc>
          <a:spcPct val="97000"/>
        </a:lnSpc>
        <a:spcBef>
          <a:spcPct val="0"/>
        </a:spcBef>
        <a:spcAft>
          <a:spcPts val="289"/>
        </a:spcAft>
        <a:buClr>
          <a:srgbClr val="000000"/>
        </a:buClr>
        <a:buSzPct val="100000"/>
        <a:buFont typeface="Times New Roman" pitchFamily="18" charset="0"/>
        <a:defRPr sz="2005">
          <a:solidFill>
            <a:srgbClr val="000000"/>
          </a:solidFill>
          <a:latin typeface="+mn-lt"/>
          <a:ea typeface="+mn-ea"/>
        </a:defRPr>
      </a:lvl5pPr>
      <a:lvl6pPr marL="2521138" indent="-229194" algn="l" defTabSz="450431" rtl="0" fontAlgn="base" hangingPunct="0">
        <a:lnSpc>
          <a:spcPct val="97000"/>
        </a:lnSpc>
        <a:spcBef>
          <a:spcPct val="0"/>
        </a:spcBef>
        <a:spcAft>
          <a:spcPts val="289"/>
        </a:spcAft>
        <a:buClr>
          <a:srgbClr val="000000"/>
        </a:buClr>
        <a:buSzPct val="100000"/>
        <a:buFont typeface="Times New Roman" pitchFamily="16" charset="0"/>
        <a:defRPr sz="2005">
          <a:solidFill>
            <a:srgbClr val="000000"/>
          </a:solidFill>
          <a:latin typeface="+mn-lt"/>
          <a:ea typeface="+mn-ea"/>
        </a:defRPr>
      </a:lvl6pPr>
      <a:lvl7pPr marL="2979527" indent="-229194" algn="l" defTabSz="450431" rtl="0" fontAlgn="base" hangingPunct="0">
        <a:lnSpc>
          <a:spcPct val="97000"/>
        </a:lnSpc>
        <a:spcBef>
          <a:spcPct val="0"/>
        </a:spcBef>
        <a:spcAft>
          <a:spcPts val="289"/>
        </a:spcAft>
        <a:buClr>
          <a:srgbClr val="000000"/>
        </a:buClr>
        <a:buSzPct val="100000"/>
        <a:buFont typeface="Times New Roman" pitchFamily="16" charset="0"/>
        <a:defRPr sz="2005">
          <a:solidFill>
            <a:srgbClr val="000000"/>
          </a:solidFill>
          <a:latin typeface="+mn-lt"/>
          <a:ea typeface="+mn-ea"/>
        </a:defRPr>
      </a:lvl7pPr>
      <a:lvl8pPr marL="3437915" indent="-229194" algn="l" defTabSz="450431" rtl="0" fontAlgn="base" hangingPunct="0">
        <a:lnSpc>
          <a:spcPct val="97000"/>
        </a:lnSpc>
        <a:spcBef>
          <a:spcPct val="0"/>
        </a:spcBef>
        <a:spcAft>
          <a:spcPts val="289"/>
        </a:spcAft>
        <a:buClr>
          <a:srgbClr val="000000"/>
        </a:buClr>
        <a:buSzPct val="100000"/>
        <a:buFont typeface="Times New Roman" pitchFamily="16" charset="0"/>
        <a:defRPr sz="2005">
          <a:solidFill>
            <a:srgbClr val="000000"/>
          </a:solidFill>
          <a:latin typeface="+mn-lt"/>
          <a:ea typeface="+mn-ea"/>
        </a:defRPr>
      </a:lvl8pPr>
      <a:lvl9pPr marL="3896304" indent="-229194" algn="l" defTabSz="450431" rtl="0" fontAlgn="base" hangingPunct="0">
        <a:lnSpc>
          <a:spcPct val="97000"/>
        </a:lnSpc>
        <a:spcBef>
          <a:spcPct val="0"/>
        </a:spcBef>
        <a:spcAft>
          <a:spcPts val="289"/>
        </a:spcAft>
        <a:buClr>
          <a:srgbClr val="000000"/>
        </a:buClr>
        <a:buSzPct val="100000"/>
        <a:buFont typeface="Times New Roman" pitchFamily="16" charset="0"/>
        <a:defRPr sz="2005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t-EE"/>
      </a:defPPr>
      <a:lvl1pPr marL="0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8389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16777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75166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33555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91944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50332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208721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67110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Excel_97-2003_t__leht1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8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7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994128"/>
              </p:ext>
            </p:extLst>
          </p:nvPr>
        </p:nvGraphicFramePr>
        <p:xfrm>
          <a:off x="0" y="0"/>
          <a:ext cx="9144000" cy="1804821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180482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</a:pPr>
                      <a:endParaRPr kumimoji="0" lang="et-E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Condensed" charset="0"/>
                        <a:ea typeface="Microsoft YaHei" charset="-122"/>
                      </a:endParaRPr>
                    </a:p>
                  </a:txBody>
                  <a:tcPr marL="90230" marR="90230" marT="53740" marB="469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>
          <a:xfrm>
            <a:off x="813318" y="2493437"/>
            <a:ext cx="7859375" cy="1733201"/>
          </a:xfrm>
        </p:spPr>
        <p:txBody>
          <a:bodyPr vert="horz" wrap="square" lIns="0" tIns="165608" rIns="0" bIns="0" numCol="1" anchor="t" anchorCtr="0" compatLnSpc="1">
            <a:prstTxWarp prst="textNoShape">
              <a:avLst/>
            </a:prstTxWarp>
          </a:bodyPr>
          <a:lstStyle/>
          <a:p>
            <a:pPr algn="ctr" eaLnBrk="1">
              <a:tabLst>
                <a:tab pos="450431" algn="l"/>
                <a:tab pos="900861" algn="l"/>
                <a:tab pos="1351292" algn="l"/>
                <a:tab pos="1801722" algn="l"/>
                <a:tab pos="2252153" algn="l"/>
                <a:tab pos="2702583" algn="l"/>
                <a:tab pos="3153015" algn="l"/>
                <a:tab pos="3603445" algn="l"/>
                <a:tab pos="4053876" algn="l"/>
                <a:tab pos="4504306" algn="l"/>
                <a:tab pos="4954737" algn="l"/>
                <a:tab pos="5405167" algn="l"/>
                <a:tab pos="5855598" algn="l"/>
                <a:tab pos="6306028" algn="l"/>
                <a:tab pos="6756459" algn="l"/>
                <a:tab pos="7206889" algn="l"/>
              </a:tabLst>
            </a:pPr>
            <a:r>
              <a:rPr lang="en-US" altLang="en-US" sz="441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New Trends and Developments </a:t>
            </a:r>
            <a:br>
              <a:rPr lang="en-US" altLang="en-US" sz="4411" dirty="0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altLang="en-US" sz="441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en-US" altLang="en-US" sz="4411" dirty="0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altLang="en-US" sz="441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in Estonian </a:t>
            </a:r>
            <a:r>
              <a:rPr lang="en-US" altLang="en-US" sz="4411" dirty="0" err="1" smtClean="0">
                <a:solidFill>
                  <a:srgbClr val="FFFFFF"/>
                </a:solidFill>
                <a:latin typeface="Arial" charset="0"/>
                <a:cs typeface="Arial" charset="0"/>
              </a:rPr>
              <a:t>Cadastre</a:t>
            </a:r>
            <a:endParaRPr lang="en-US" altLang="en-US" sz="441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0" y="4873334"/>
            <a:ext cx="9143999" cy="1984666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0" tIns="9853" rIns="0" bIns="0"/>
          <a:lstStyle/>
          <a:p>
            <a:pPr defTabSz="450431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450431" algn="l"/>
                <a:tab pos="900861" algn="l"/>
                <a:tab pos="1351292" algn="l"/>
                <a:tab pos="1801722" algn="l"/>
                <a:tab pos="2252153" algn="l"/>
                <a:tab pos="2702583" algn="l"/>
                <a:tab pos="3153015" algn="l"/>
                <a:tab pos="3603445" algn="l"/>
                <a:tab pos="4053876" algn="l"/>
                <a:tab pos="4504306" algn="l"/>
                <a:tab pos="4954737" algn="l"/>
                <a:tab pos="5405167" algn="l"/>
                <a:tab pos="5855598" algn="l"/>
                <a:tab pos="6306028" algn="l"/>
                <a:tab pos="6756459" algn="l"/>
                <a:tab pos="7206889" algn="l"/>
              </a:tabLst>
            </a:pPr>
            <a:endParaRPr lang="et-EE" altLang="en-US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defTabSz="450431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450431" algn="l"/>
                <a:tab pos="900861" algn="l"/>
                <a:tab pos="1351292" algn="l"/>
                <a:tab pos="1801722" algn="l"/>
                <a:tab pos="2252153" algn="l"/>
                <a:tab pos="2702583" algn="l"/>
                <a:tab pos="3153015" algn="l"/>
                <a:tab pos="3603445" algn="l"/>
                <a:tab pos="4053876" algn="l"/>
                <a:tab pos="4504306" algn="l"/>
                <a:tab pos="4954737" algn="l"/>
                <a:tab pos="5405167" algn="l"/>
                <a:tab pos="5855598" algn="l"/>
                <a:tab pos="6306028" algn="l"/>
                <a:tab pos="6756459" algn="l"/>
                <a:tab pos="7206889" algn="l"/>
              </a:tabLst>
            </a:pPr>
            <a:endParaRPr lang="et-EE" altLang="en-US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defTabSz="450431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450431" algn="l"/>
                <a:tab pos="900861" algn="l"/>
                <a:tab pos="1351292" algn="l"/>
                <a:tab pos="1801722" algn="l"/>
                <a:tab pos="2252153" algn="l"/>
                <a:tab pos="2702583" algn="l"/>
                <a:tab pos="3153015" algn="l"/>
                <a:tab pos="3603445" algn="l"/>
                <a:tab pos="4053876" algn="l"/>
                <a:tab pos="4504306" algn="l"/>
                <a:tab pos="4954737" algn="l"/>
                <a:tab pos="5405167" algn="l"/>
                <a:tab pos="5855598" algn="l"/>
                <a:tab pos="6306028" algn="l"/>
                <a:tab pos="6756459" algn="l"/>
                <a:tab pos="7206889" algn="l"/>
              </a:tabLst>
            </a:pPr>
            <a:r>
              <a:rPr lang="et-EE" alt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										</a:t>
            </a:r>
            <a:r>
              <a:rPr lang="en-US" altLang="en-US" b="1" dirty="0" smtClean="0">
                <a:latin typeface="Arial" charset="0"/>
                <a:cs typeface="Arial" charset="0"/>
              </a:rPr>
              <a:t>Tõnu Kägo</a:t>
            </a:r>
          </a:p>
          <a:p>
            <a:pPr defTabSz="450431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450431" algn="l"/>
                <a:tab pos="900861" algn="l"/>
                <a:tab pos="1351292" algn="l"/>
                <a:tab pos="1801722" algn="l"/>
                <a:tab pos="2252153" algn="l"/>
                <a:tab pos="2702583" algn="l"/>
                <a:tab pos="3153015" algn="l"/>
                <a:tab pos="3603445" algn="l"/>
                <a:tab pos="4053876" algn="l"/>
                <a:tab pos="4504306" algn="l"/>
                <a:tab pos="4954737" algn="l"/>
                <a:tab pos="5405167" algn="l"/>
                <a:tab pos="5855598" algn="l"/>
                <a:tab pos="6306028" algn="l"/>
                <a:tab pos="6756459" algn="l"/>
                <a:tab pos="7206889" algn="l"/>
              </a:tabLst>
            </a:pPr>
            <a:r>
              <a:rPr lang="en-US" altLang="en-US" dirty="0" smtClean="0">
                <a:latin typeface="Arial" charset="0"/>
                <a:cs typeface="Arial" charset="0"/>
              </a:rPr>
              <a:t>										Quality department of </a:t>
            </a:r>
            <a:r>
              <a:rPr lang="en-US" altLang="en-US" dirty="0" err="1" smtClean="0">
                <a:latin typeface="Arial" charset="0"/>
                <a:cs typeface="Arial" charset="0"/>
              </a:rPr>
              <a:t>Cadastre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 defTabSz="450431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450431" algn="l"/>
                <a:tab pos="900861" algn="l"/>
                <a:tab pos="1351292" algn="l"/>
                <a:tab pos="1801722" algn="l"/>
                <a:tab pos="2252153" algn="l"/>
                <a:tab pos="2702583" algn="l"/>
                <a:tab pos="3153015" algn="l"/>
                <a:tab pos="3603445" algn="l"/>
                <a:tab pos="4053876" algn="l"/>
                <a:tab pos="4504306" algn="l"/>
                <a:tab pos="4954737" algn="l"/>
                <a:tab pos="5405167" algn="l"/>
                <a:tab pos="5855598" algn="l"/>
                <a:tab pos="6306028" algn="l"/>
                <a:tab pos="6756459" algn="l"/>
                <a:tab pos="7206889" algn="l"/>
              </a:tabLst>
            </a:pPr>
            <a:endParaRPr lang="en-US" altLang="en-US" sz="2005" dirty="0" smtClean="0">
              <a:latin typeface="Arial" charset="0"/>
              <a:cs typeface="Arial" charset="0"/>
            </a:endParaRPr>
          </a:p>
          <a:p>
            <a:pPr defTabSz="450431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450431" algn="l"/>
                <a:tab pos="900861" algn="l"/>
                <a:tab pos="1351292" algn="l"/>
                <a:tab pos="1801722" algn="l"/>
                <a:tab pos="2252153" algn="l"/>
                <a:tab pos="2702583" algn="l"/>
                <a:tab pos="3153015" algn="l"/>
                <a:tab pos="3603445" algn="l"/>
                <a:tab pos="4053876" algn="l"/>
                <a:tab pos="4504306" algn="l"/>
                <a:tab pos="4954737" algn="l"/>
                <a:tab pos="5405167" algn="l"/>
                <a:tab pos="5855598" algn="l"/>
                <a:tab pos="6306028" algn="l"/>
                <a:tab pos="6756459" algn="l"/>
                <a:tab pos="7206889" algn="l"/>
              </a:tabLst>
            </a:pPr>
            <a:endParaRPr lang="en-US" altLang="en-US" sz="2005" dirty="0" smtClean="0">
              <a:latin typeface="Arial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PCC Conference and Plenary Meeting</a:t>
            </a:r>
            <a:r>
              <a:rPr lang="en-US" alt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Vienna 2018 </a:t>
            </a:r>
            <a:endParaRPr lang="en-US" alt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maa-amet_3lovi_e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634" y="324677"/>
            <a:ext cx="2925951" cy="115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lt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0212" y="324677"/>
            <a:ext cx="2087950" cy="1155467"/>
          </a:xfrm>
          <a:prstGeom prst="rect">
            <a:avLst/>
          </a:prstGeom>
        </p:spPr>
      </p:pic>
      <p:pic>
        <p:nvPicPr>
          <p:cNvPr id="4" name="Pilt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591641"/>
            <a:ext cx="538187" cy="548052"/>
          </a:xfrm>
          <a:prstGeom prst="rect">
            <a:avLst/>
          </a:prstGeom>
        </p:spPr>
      </p:pic>
      <p:sp>
        <p:nvSpPr>
          <p:cNvPr id="3" name="Kuupäeva kohatäide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21.11.2018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410233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07504" y="1228546"/>
            <a:ext cx="2825063" cy="2517101"/>
          </a:xfrm>
        </p:spPr>
        <p:txBody>
          <a:bodyPr>
            <a:normAutofit/>
          </a:bodyPr>
          <a:lstStyle/>
          <a:p>
            <a:r>
              <a:rPr lang="et-EE" sz="1800" b="1" dirty="0" err="1" smtClean="0">
                <a:solidFill>
                  <a:srgbClr val="000000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From</a:t>
            </a:r>
            <a:r>
              <a:rPr lang="et-EE" sz="1800" b="1" dirty="0" smtClean="0">
                <a:solidFill>
                  <a:srgbClr val="000000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t-EE" sz="1800" b="1" dirty="0" err="1" smtClean="0">
                <a:solidFill>
                  <a:srgbClr val="000000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two</a:t>
            </a:r>
            <a:r>
              <a:rPr lang="et-EE" sz="1800" b="1" dirty="0" smtClean="0">
                <a:solidFill>
                  <a:srgbClr val="000000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t-EE" sz="1800" b="1" dirty="0" err="1" smtClean="0">
                <a:solidFill>
                  <a:srgbClr val="000000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layer</a:t>
            </a:r>
            <a:r>
              <a:rPr lang="et-EE" sz="1800" b="1" dirty="0" smtClean="0">
                <a:solidFill>
                  <a:srgbClr val="000000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→ </a:t>
            </a:r>
            <a:r>
              <a:rPr lang="et-EE" sz="1800" b="1" dirty="0" err="1" smtClean="0">
                <a:solidFill>
                  <a:srgbClr val="000000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one</a:t>
            </a:r>
            <a:r>
              <a:rPr lang="et-EE" sz="1800" b="1" dirty="0" smtClean="0">
                <a:solidFill>
                  <a:srgbClr val="000000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t-EE" sz="1800" b="1" dirty="0" err="1" smtClean="0">
                <a:solidFill>
                  <a:srgbClr val="000000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layer</a:t>
            </a:r>
            <a:endParaRPr lang="et-EE" sz="1800" b="1" dirty="0"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pic>
        <p:nvPicPr>
          <p:cNvPr id="5" name="Sisu kohatäid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122" y="1728091"/>
            <a:ext cx="5802614" cy="3263504"/>
          </a:xfrm>
        </p:spPr>
      </p:pic>
      <p:sp>
        <p:nvSpPr>
          <p:cNvPr id="6" name="Ovaal 5"/>
          <p:cNvSpPr/>
          <p:nvPr/>
        </p:nvSpPr>
        <p:spPr>
          <a:xfrm>
            <a:off x="3872278" y="1814292"/>
            <a:ext cx="2927351" cy="3021330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1350"/>
          </a:p>
        </p:txBody>
      </p:sp>
      <p:sp>
        <p:nvSpPr>
          <p:cNvPr id="8" name="Rõngas 7"/>
          <p:cNvSpPr/>
          <p:nvPr/>
        </p:nvSpPr>
        <p:spPr>
          <a:xfrm>
            <a:off x="4397742" y="2492472"/>
            <a:ext cx="217487" cy="203200"/>
          </a:xfrm>
          <a:prstGeom prst="donu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1350">
              <a:solidFill>
                <a:schemeClr val="tx1"/>
              </a:solidFill>
            </a:endParaRPr>
          </a:p>
        </p:txBody>
      </p:sp>
      <p:cxnSp>
        <p:nvCxnSpPr>
          <p:cNvPr id="10" name="Sirgkonnektor 9"/>
          <p:cNvCxnSpPr>
            <a:stCxn id="8" idx="2"/>
          </p:cNvCxnSpPr>
          <p:nvPr/>
        </p:nvCxnSpPr>
        <p:spPr>
          <a:xfrm flipH="1" flipV="1">
            <a:off x="3191242" y="2592485"/>
            <a:ext cx="1206500" cy="158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irgkonnektor 10"/>
          <p:cNvCxnSpPr>
            <a:stCxn id="8" idx="0"/>
          </p:cNvCxnSpPr>
          <p:nvPr/>
        </p:nvCxnSpPr>
        <p:spPr>
          <a:xfrm flipV="1">
            <a:off x="4506486" y="1728091"/>
            <a:ext cx="9128" cy="76438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89169" y="1589406"/>
            <a:ext cx="1328246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t-EE" sz="1350" dirty="0" smtClean="0"/>
              <a:t>Donaustraße 21</a:t>
            </a:r>
            <a:endParaRPr lang="et-EE" sz="1350" dirty="0"/>
          </a:p>
          <a:p>
            <a:pPr algn="ctr"/>
            <a:r>
              <a:rPr lang="et-EE" sz="1350" dirty="0"/>
              <a:t>2000m</a:t>
            </a:r>
            <a:r>
              <a:rPr lang="et-EE" sz="1350" baseline="30000" dirty="0"/>
              <a:t>2</a:t>
            </a:r>
          </a:p>
        </p:txBody>
      </p:sp>
      <p:sp>
        <p:nvSpPr>
          <p:cNvPr id="9" name="Rõngas 8"/>
          <p:cNvSpPr/>
          <p:nvPr/>
        </p:nvSpPr>
        <p:spPr>
          <a:xfrm>
            <a:off x="6004291" y="3927573"/>
            <a:ext cx="217487" cy="203200"/>
          </a:xfrm>
          <a:prstGeom prst="donu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135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17372" y="4188235"/>
            <a:ext cx="1581151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t-EE" sz="1350" dirty="0"/>
              <a:t>Donaustraße </a:t>
            </a:r>
            <a:r>
              <a:rPr lang="et-EE" sz="1350" dirty="0" smtClean="0"/>
              <a:t>27</a:t>
            </a:r>
            <a:endParaRPr lang="et-EE" sz="1350" dirty="0"/>
          </a:p>
          <a:p>
            <a:pPr algn="ctr"/>
            <a:r>
              <a:rPr lang="et-EE" sz="1350" dirty="0" smtClean="0"/>
              <a:t>2000m</a:t>
            </a:r>
            <a:r>
              <a:rPr lang="et-EE" sz="1350" baseline="30000" dirty="0" smtClean="0"/>
              <a:t>2</a:t>
            </a:r>
            <a:endParaRPr lang="et-EE" sz="1350" baseline="30000" dirty="0"/>
          </a:p>
        </p:txBody>
      </p:sp>
      <p:cxnSp>
        <p:nvCxnSpPr>
          <p:cNvPr id="16" name="Sirge noolkonnektor 15"/>
          <p:cNvCxnSpPr>
            <a:stCxn id="9" idx="4"/>
            <a:endCxn id="5" idx="2"/>
          </p:cNvCxnSpPr>
          <p:nvPr/>
        </p:nvCxnSpPr>
        <p:spPr>
          <a:xfrm flipH="1">
            <a:off x="6088429" y="4130773"/>
            <a:ext cx="24606" cy="860822"/>
          </a:xfrm>
          <a:prstGeom prst="straightConnector1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irgkonnektor 17"/>
          <p:cNvCxnSpPr>
            <a:stCxn id="9" idx="6"/>
          </p:cNvCxnSpPr>
          <p:nvPr/>
        </p:nvCxnSpPr>
        <p:spPr>
          <a:xfrm flipV="1">
            <a:off x="6221778" y="4029172"/>
            <a:ext cx="2767958" cy="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õngas 12"/>
          <p:cNvSpPr/>
          <p:nvPr/>
        </p:nvSpPr>
        <p:spPr>
          <a:xfrm>
            <a:off x="5235942" y="3121122"/>
            <a:ext cx="217487" cy="203200"/>
          </a:xfrm>
          <a:prstGeom prst="donut">
            <a:avLst/>
          </a:prstGeom>
          <a:solidFill>
            <a:srgbClr val="FF0000"/>
          </a:solidFill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1350">
              <a:solidFill>
                <a:schemeClr val="tx1"/>
              </a:solidFill>
            </a:endParaRPr>
          </a:p>
        </p:txBody>
      </p:sp>
      <p:cxnSp>
        <p:nvCxnSpPr>
          <p:cNvPr id="17" name="Sirgkonnektor 16"/>
          <p:cNvCxnSpPr>
            <a:stCxn id="13" idx="6"/>
          </p:cNvCxnSpPr>
          <p:nvPr/>
        </p:nvCxnSpPr>
        <p:spPr>
          <a:xfrm flipV="1">
            <a:off x="5453429" y="3206200"/>
            <a:ext cx="3536307" cy="16523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irgkonnektor 18"/>
          <p:cNvCxnSpPr>
            <a:stCxn id="13" idx="0"/>
          </p:cNvCxnSpPr>
          <p:nvPr/>
        </p:nvCxnSpPr>
        <p:spPr>
          <a:xfrm flipH="1" flipV="1">
            <a:off x="5335954" y="1727496"/>
            <a:ext cx="8732" cy="1393627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543612" y="1837930"/>
            <a:ext cx="1354911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t-EE" sz="1350" dirty="0" smtClean="0"/>
              <a:t>Donaustraße 23</a:t>
            </a:r>
            <a:endParaRPr lang="et-EE" sz="1350" dirty="0"/>
          </a:p>
          <a:p>
            <a:pPr algn="ctr"/>
            <a:r>
              <a:rPr lang="et-EE" sz="1350" dirty="0"/>
              <a:t>2000m</a:t>
            </a:r>
            <a:r>
              <a:rPr lang="et-EE" sz="1350" baseline="30000" dirty="0"/>
              <a:t>2</a:t>
            </a:r>
          </a:p>
        </p:txBody>
      </p:sp>
      <p:sp>
        <p:nvSpPr>
          <p:cNvPr id="21" name="Rõngas 20"/>
          <p:cNvSpPr/>
          <p:nvPr/>
        </p:nvSpPr>
        <p:spPr>
          <a:xfrm>
            <a:off x="6165273" y="2296500"/>
            <a:ext cx="217487" cy="203200"/>
          </a:xfrm>
          <a:prstGeom prst="donu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1350">
              <a:solidFill>
                <a:schemeClr val="tx1"/>
              </a:solidFill>
            </a:endParaRPr>
          </a:p>
        </p:txBody>
      </p:sp>
      <p:cxnSp>
        <p:nvCxnSpPr>
          <p:cNvPr id="22" name="Sirgkonnektor 21"/>
          <p:cNvCxnSpPr>
            <a:stCxn id="21" idx="4"/>
          </p:cNvCxnSpPr>
          <p:nvPr/>
        </p:nvCxnSpPr>
        <p:spPr>
          <a:xfrm flipH="1">
            <a:off x="6239639" y="2499700"/>
            <a:ext cx="34378" cy="249189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irgkonnektor 22"/>
          <p:cNvCxnSpPr>
            <a:stCxn id="21" idx="2"/>
          </p:cNvCxnSpPr>
          <p:nvPr/>
        </p:nvCxnSpPr>
        <p:spPr>
          <a:xfrm flipH="1">
            <a:off x="3187123" y="2398101"/>
            <a:ext cx="2978150" cy="1817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266694" y="4211766"/>
            <a:ext cx="1696919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t-EE" sz="1350" dirty="0"/>
              <a:t>Donaustraße </a:t>
            </a:r>
            <a:r>
              <a:rPr lang="et-EE" sz="1350" dirty="0" smtClean="0"/>
              <a:t>25</a:t>
            </a:r>
            <a:endParaRPr lang="et-EE" sz="1350" dirty="0"/>
          </a:p>
          <a:p>
            <a:pPr algn="ctr"/>
            <a:r>
              <a:rPr lang="et-EE" sz="1350" dirty="0" smtClean="0"/>
              <a:t>2000m</a:t>
            </a:r>
            <a:r>
              <a:rPr lang="et-EE" sz="1350" baseline="30000" dirty="0" smtClean="0"/>
              <a:t>2</a:t>
            </a:r>
            <a:endParaRPr lang="et-EE" sz="1350" baseline="30000" dirty="0"/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4355977" y="96281"/>
            <a:ext cx="4722078" cy="67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t-EE" altLang="en-US" sz="2000" b="1" i="1" dirty="0" err="1" smtClean="0">
                <a:solidFill>
                  <a:srgbClr val="0084D1"/>
                </a:solidFill>
              </a:rPr>
              <a:t>Boundary</a:t>
            </a:r>
            <a:r>
              <a:rPr lang="et-EE" altLang="en-US" sz="2000" b="1" i="1" dirty="0" smtClean="0">
                <a:solidFill>
                  <a:srgbClr val="0084D1"/>
                </a:solidFill>
              </a:rPr>
              <a:t> and </a:t>
            </a:r>
            <a:r>
              <a:rPr lang="et-EE" altLang="en-US" sz="2000" b="1" i="1" dirty="0" err="1" smtClean="0">
                <a:solidFill>
                  <a:srgbClr val="0084D1"/>
                </a:solidFill>
              </a:rPr>
              <a:t>spatial</a:t>
            </a:r>
            <a:r>
              <a:rPr lang="et-EE" altLang="en-US" sz="2000" b="1" i="1" dirty="0" smtClean="0">
                <a:solidFill>
                  <a:srgbClr val="0084D1"/>
                </a:solidFill>
              </a:rPr>
              <a:t> </a:t>
            </a:r>
            <a:r>
              <a:rPr lang="et-EE" altLang="en-US" sz="2000" b="1" i="1" dirty="0" err="1" smtClean="0">
                <a:solidFill>
                  <a:srgbClr val="0084D1"/>
                </a:solidFill>
              </a:rPr>
              <a:t>extent</a:t>
            </a:r>
            <a:r>
              <a:rPr lang="et-EE" altLang="en-US" sz="2000" b="1" i="1" dirty="0" smtClean="0">
                <a:solidFill>
                  <a:srgbClr val="0084D1"/>
                </a:solidFill>
              </a:rPr>
              <a:t> of </a:t>
            </a:r>
            <a:r>
              <a:rPr lang="et-EE" altLang="en-US" sz="2000" b="1" i="1" dirty="0" err="1" smtClean="0">
                <a:solidFill>
                  <a:srgbClr val="0084D1"/>
                </a:solidFill>
              </a:rPr>
              <a:t>immovable</a:t>
            </a:r>
            <a:endParaRPr lang="en-US" altLang="en-US" sz="2000" b="1" i="1" dirty="0">
              <a:solidFill>
                <a:srgbClr val="0084D1"/>
              </a:solidFill>
            </a:endParaRPr>
          </a:p>
        </p:txBody>
      </p:sp>
      <p:sp>
        <p:nvSpPr>
          <p:cNvPr id="26" name="Pealkiri 1"/>
          <p:cNvSpPr txBox="1">
            <a:spLocks/>
          </p:cNvSpPr>
          <p:nvPr/>
        </p:nvSpPr>
        <p:spPr>
          <a:xfrm>
            <a:off x="683568" y="518190"/>
            <a:ext cx="6912768" cy="812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b="1" dirty="0" smtClean="0">
                <a:latin typeface="+mn-lt"/>
                <a:ea typeface="+mn-ea"/>
                <a:cs typeface="+mn-cs"/>
              </a:rPr>
              <a:t>New principle – boundary points of different parcels will be aligned</a:t>
            </a:r>
            <a:endParaRPr lang="en-US" sz="1800" b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3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10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10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6" dur="10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10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u kohatäid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120" y="1736611"/>
            <a:ext cx="5802614" cy="3263504"/>
          </a:xfrm>
        </p:spPr>
      </p:pic>
      <p:sp>
        <p:nvSpPr>
          <p:cNvPr id="6" name="Ovaal 5"/>
          <p:cNvSpPr/>
          <p:nvPr/>
        </p:nvSpPr>
        <p:spPr>
          <a:xfrm>
            <a:off x="3872277" y="1822813"/>
            <a:ext cx="2927351" cy="3021330"/>
          </a:xfrm>
          <a:prstGeom prst="ellipse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1350"/>
          </a:p>
        </p:txBody>
      </p:sp>
      <p:sp>
        <p:nvSpPr>
          <p:cNvPr id="8" name="Rõngas 7"/>
          <p:cNvSpPr/>
          <p:nvPr/>
        </p:nvSpPr>
        <p:spPr>
          <a:xfrm>
            <a:off x="4397740" y="2500993"/>
            <a:ext cx="217487" cy="203200"/>
          </a:xfrm>
          <a:prstGeom prst="donut">
            <a:avLst/>
          </a:prstGeom>
          <a:solidFill>
            <a:srgbClr val="FFFF00"/>
          </a:solidFill>
          <a:ln w="6350">
            <a:solidFill>
              <a:srgbClr val="FFFF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1350">
              <a:solidFill>
                <a:schemeClr val="tx1"/>
              </a:solidFill>
            </a:endParaRPr>
          </a:p>
        </p:txBody>
      </p:sp>
      <p:cxnSp>
        <p:nvCxnSpPr>
          <p:cNvPr id="10" name="Sirgkonnektor 9"/>
          <p:cNvCxnSpPr>
            <a:stCxn id="8" idx="2"/>
          </p:cNvCxnSpPr>
          <p:nvPr/>
        </p:nvCxnSpPr>
        <p:spPr>
          <a:xfrm flipH="1" flipV="1">
            <a:off x="3191240" y="2601006"/>
            <a:ext cx="1206500" cy="1588"/>
          </a:xfrm>
          <a:prstGeom prst="line">
            <a:avLst/>
          </a:prstGeom>
          <a:ln w="28575">
            <a:solidFill>
              <a:srgbClr val="FFFF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irgkonnektor 10"/>
          <p:cNvCxnSpPr>
            <a:stCxn id="8" idx="0"/>
          </p:cNvCxnSpPr>
          <p:nvPr/>
        </p:nvCxnSpPr>
        <p:spPr>
          <a:xfrm flipV="1">
            <a:off x="4506484" y="1736612"/>
            <a:ext cx="9128" cy="764381"/>
          </a:xfrm>
          <a:prstGeom prst="line">
            <a:avLst/>
          </a:prstGeom>
          <a:ln w="28575">
            <a:solidFill>
              <a:srgbClr val="FFFF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õngas 8"/>
          <p:cNvSpPr/>
          <p:nvPr/>
        </p:nvSpPr>
        <p:spPr>
          <a:xfrm>
            <a:off x="6004290" y="3936093"/>
            <a:ext cx="217487" cy="203200"/>
          </a:xfrm>
          <a:prstGeom prst="donut">
            <a:avLst/>
          </a:prstGeom>
          <a:solidFill>
            <a:srgbClr val="FFFF00"/>
          </a:solidFill>
          <a:ln w="6350">
            <a:solidFill>
              <a:srgbClr val="FFFF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1350">
              <a:solidFill>
                <a:schemeClr val="tx1"/>
              </a:solidFill>
            </a:endParaRPr>
          </a:p>
        </p:txBody>
      </p:sp>
      <p:cxnSp>
        <p:nvCxnSpPr>
          <p:cNvPr id="16" name="Sirge noolkonnektor 15"/>
          <p:cNvCxnSpPr>
            <a:stCxn id="9" idx="4"/>
            <a:endCxn id="5" idx="2"/>
          </p:cNvCxnSpPr>
          <p:nvPr/>
        </p:nvCxnSpPr>
        <p:spPr>
          <a:xfrm flipH="1">
            <a:off x="6088427" y="4139293"/>
            <a:ext cx="24606" cy="860822"/>
          </a:xfrm>
          <a:prstGeom prst="straightConnector1">
            <a:avLst/>
          </a:prstGeom>
          <a:ln w="28575">
            <a:solidFill>
              <a:srgbClr val="FFFF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irgkonnektor 17"/>
          <p:cNvCxnSpPr>
            <a:stCxn id="9" idx="6"/>
          </p:cNvCxnSpPr>
          <p:nvPr/>
        </p:nvCxnSpPr>
        <p:spPr>
          <a:xfrm flipV="1">
            <a:off x="6221776" y="4037693"/>
            <a:ext cx="2767958" cy="1"/>
          </a:xfrm>
          <a:prstGeom prst="line">
            <a:avLst/>
          </a:prstGeom>
          <a:ln w="28575">
            <a:solidFill>
              <a:srgbClr val="FFFF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õngas 12"/>
          <p:cNvSpPr/>
          <p:nvPr/>
        </p:nvSpPr>
        <p:spPr>
          <a:xfrm>
            <a:off x="5235940" y="3129643"/>
            <a:ext cx="217487" cy="203200"/>
          </a:xfrm>
          <a:prstGeom prst="donu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1350">
              <a:solidFill>
                <a:schemeClr val="tx1"/>
              </a:solidFill>
            </a:endParaRPr>
          </a:p>
        </p:txBody>
      </p:sp>
      <p:cxnSp>
        <p:nvCxnSpPr>
          <p:cNvPr id="17" name="Sirgkonnektor 16"/>
          <p:cNvCxnSpPr>
            <a:stCxn id="13" idx="6"/>
          </p:cNvCxnSpPr>
          <p:nvPr/>
        </p:nvCxnSpPr>
        <p:spPr>
          <a:xfrm flipV="1">
            <a:off x="5453427" y="3214720"/>
            <a:ext cx="3536307" cy="165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irgkonnektor 18"/>
          <p:cNvCxnSpPr>
            <a:stCxn id="13" idx="0"/>
          </p:cNvCxnSpPr>
          <p:nvPr/>
        </p:nvCxnSpPr>
        <p:spPr>
          <a:xfrm flipH="1" flipV="1">
            <a:off x="5335952" y="1736016"/>
            <a:ext cx="8732" cy="139362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õngas 20"/>
          <p:cNvSpPr/>
          <p:nvPr/>
        </p:nvSpPr>
        <p:spPr>
          <a:xfrm>
            <a:off x="6165271" y="2305021"/>
            <a:ext cx="217487" cy="203200"/>
          </a:xfrm>
          <a:prstGeom prst="donut">
            <a:avLst/>
          </a:prstGeom>
          <a:solidFill>
            <a:srgbClr val="FFFF00"/>
          </a:solidFill>
          <a:ln w="6350">
            <a:solidFill>
              <a:srgbClr val="FFFF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1350">
              <a:solidFill>
                <a:schemeClr val="tx1"/>
              </a:solidFill>
            </a:endParaRPr>
          </a:p>
        </p:txBody>
      </p:sp>
      <p:cxnSp>
        <p:nvCxnSpPr>
          <p:cNvPr id="22" name="Sirgkonnektor 21"/>
          <p:cNvCxnSpPr>
            <a:stCxn id="21" idx="4"/>
          </p:cNvCxnSpPr>
          <p:nvPr/>
        </p:nvCxnSpPr>
        <p:spPr>
          <a:xfrm flipH="1">
            <a:off x="6239637" y="2508220"/>
            <a:ext cx="34378" cy="2491895"/>
          </a:xfrm>
          <a:prstGeom prst="line">
            <a:avLst/>
          </a:prstGeom>
          <a:ln w="28575">
            <a:solidFill>
              <a:srgbClr val="FFFF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irgkonnektor 22"/>
          <p:cNvCxnSpPr>
            <a:stCxn id="21" idx="2"/>
          </p:cNvCxnSpPr>
          <p:nvPr/>
        </p:nvCxnSpPr>
        <p:spPr>
          <a:xfrm flipH="1">
            <a:off x="3187121" y="2406621"/>
            <a:ext cx="2978150" cy="15791"/>
          </a:xfrm>
          <a:prstGeom prst="line">
            <a:avLst/>
          </a:prstGeom>
          <a:ln w="28575">
            <a:solidFill>
              <a:srgbClr val="FFFF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irgkonnektor 6"/>
          <p:cNvCxnSpPr>
            <a:stCxn id="13" idx="4"/>
          </p:cNvCxnSpPr>
          <p:nvPr/>
        </p:nvCxnSpPr>
        <p:spPr>
          <a:xfrm>
            <a:off x="5344684" y="3332842"/>
            <a:ext cx="0" cy="166727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irgkonnektor 27"/>
          <p:cNvCxnSpPr>
            <a:stCxn id="13" idx="2"/>
          </p:cNvCxnSpPr>
          <p:nvPr/>
        </p:nvCxnSpPr>
        <p:spPr>
          <a:xfrm flipH="1">
            <a:off x="3187121" y="3231243"/>
            <a:ext cx="204881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4355977" y="96281"/>
            <a:ext cx="4722078" cy="67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t-EE" altLang="en-US" sz="2000" b="1" i="1" dirty="0" err="1" smtClean="0">
                <a:solidFill>
                  <a:srgbClr val="0084D1"/>
                </a:solidFill>
              </a:rPr>
              <a:t>Boundary</a:t>
            </a:r>
            <a:r>
              <a:rPr lang="et-EE" altLang="en-US" sz="2000" b="1" i="1" dirty="0" smtClean="0">
                <a:solidFill>
                  <a:srgbClr val="0084D1"/>
                </a:solidFill>
              </a:rPr>
              <a:t> and </a:t>
            </a:r>
            <a:r>
              <a:rPr lang="et-EE" altLang="en-US" sz="2000" b="1" i="1" dirty="0" err="1" smtClean="0">
                <a:solidFill>
                  <a:srgbClr val="0084D1"/>
                </a:solidFill>
              </a:rPr>
              <a:t>spatial</a:t>
            </a:r>
            <a:r>
              <a:rPr lang="et-EE" altLang="en-US" sz="2000" b="1" i="1" dirty="0" smtClean="0">
                <a:solidFill>
                  <a:srgbClr val="0084D1"/>
                </a:solidFill>
              </a:rPr>
              <a:t> </a:t>
            </a:r>
            <a:r>
              <a:rPr lang="et-EE" altLang="en-US" sz="2000" b="1" i="1" dirty="0" err="1" smtClean="0">
                <a:solidFill>
                  <a:srgbClr val="0084D1"/>
                </a:solidFill>
              </a:rPr>
              <a:t>extent</a:t>
            </a:r>
            <a:r>
              <a:rPr lang="et-EE" altLang="en-US" sz="2000" b="1" i="1" dirty="0" smtClean="0">
                <a:solidFill>
                  <a:srgbClr val="0084D1"/>
                </a:solidFill>
              </a:rPr>
              <a:t> of </a:t>
            </a:r>
            <a:r>
              <a:rPr lang="et-EE" altLang="en-US" sz="2000" b="1" i="1" dirty="0" err="1" smtClean="0">
                <a:solidFill>
                  <a:srgbClr val="0084D1"/>
                </a:solidFill>
              </a:rPr>
              <a:t>immovable</a:t>
            </a:r>
            <a:endParaRPr lang="en-US" altLang="en-US" sz="2000" b="1" i="1" dirty="0">
              <a:solidFill>
                <a:srgbClr val="0084D1"/>
              </a:solidFill>
            </a:endParaRPr>
          </a:p>
        </p:txBody>
      </p:sp>
      <p:sp>
        <p:nvSpPr>
          <p:cNvPr id="26" name="Pealkiri 1"/>
          <p:cNvSpPr txBox="1">
            <a:spLocks/>
          </p:cNvSpPr>
          <p:nvPr/>
        </p:nvSpPr>
        <p:spPr>
          <a:xfrm>
            <a:off x="683568" y="518190"/>
            <a:ext cx="6912768" cy="812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b="1" dirty="0" smtClean="0">
                <a:latin typeface="+mn-lt"/>
                <a:ea typeface="+mn-ea"/>
                <a:cs typeface="+mn-cs"/>
              </a:rPr>
              <a:t>New principle – boundary points of different parcels will be aligned</a:t>
            </a:r>
            <a:endParaRPr lang="en-US" sz="1800" b="1" dirty="0">
              <a:latin typeface="+mn-lt"/>
              <a:ea typeface="+mn-ea"/>
              <a:cs typeface="+mn-cs"/>
            </a:endParaRPr>
          </a:p>
        </p:txBody>
      </p:sp>
      <p:sp>
        <p:nvSpPr>
          <p:cNvPr id="27" name="Pealkiri 1"/>
          <p:cNvSpPr>
            <a:spLocks noGrp="1"/>
          </p:cNvSpPr>
          <p:nvPr>
            <p:ph type="title"/>
          </p:nvPr>
        </p:nvSpPr>
        <p:spPr>
          <a:xfrm>
            <a:off x="107504" y="1228546"/>
            <a:ext cx="2825063" cy="2517101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From two layer → one layer</a:t>
            </a:r>
            <a:endParaRPr lang="en-US" sz="1800" b="1" dirty="0"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66694" y="4211766"/>
            <a:ext cx="1696919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t-EE" sz="1350" dirty="0"/>
              <a:t>Donaustraße </a:t>
            </a:r>
            <a:r>
              <a:rPr lang="et-EE" sz="1350" dirty="0" smtClean="0"/>
              <a:t>25</a:t>
            </a:r>
            <a:endParaRPr lang="et-EE" sz="1350" dirty="0"/>
          </a:p>
          <a:p>
            <a:pPr algn="ctr"/>
            <a:r>
              <a:rPr lang="et-EE" sz="1350" dirty="0" smtClean="0"/>
              <a:t>1998m</a:t>
            </a:r>
            <a:r>
              <a:rPr lang="et-EE" sz="1350" baseline="30000" dirty="0" smtClean="0"/>
              <a:t>2</a:t>
            </a:r>
            <a:endParaRPr lang="et-EE" sz="1350" baseline="30000" dirty="0"/>
          </a:p>
        </p:txBody>
      </p:sp>
      <p:sp>
        <p:nvSpPr>
          <p:cNvPr id="30" name="TextBox 29"/>
          <p:cNvSpPr txBox="1"/>
          <p:nvPr/>
        </p:nvSpPr>
        <p:spPr>
          <a:xfrm>
            <a:off x="7543612" y="1837930"/>
            <a:ext cx="1354911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t-EE" sz="1350" dirty="0" smtClean="0"/>
              <a:t>Donaustraße 23</a:t>
            </a:r>
            <a:endParaRPr lang="et-EE" sz="1350" dirty="0"/>
          </a:p>
          <a:p>
            <a:pPr algn="ctr"/>
            <a:r>
              <a:rPr lang="et-EE" sz="1350" dirty="0"/>
              <a:t>2000m</a:t>
            </a:r>
            <a:r>
              <a:rPr lang="et-EE" sz="1350" baseline="30000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89169" y="1589406"/>
            <a:ext cx="1328246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t-EE" sz="1350" dirty="0" smtClean="0"/>
              <a:t>Donaustraße 21</a:t>
            </a:r>
            <a:endParaRPr lang="et-EE" sz="1350" dirty="0"/>
          </a:p>
          <a:p>
            <a:pPr algn="ctr"/>
            <a:r>
              <a:rPr lang="et-EE" sz="1350" dirty="0" smtClean="0"/>
              <a:t>2001m</a:t>
            </a:r>
            <a:r>
              <a:rPr lang="et-EE" sz="1350" baseline="30000" dirty="0" smtClean="0"/>
              <a:t>2</a:t>
            </a:r>
            <a:endParaRPr lang="et-EE" sz="1350" baseline="30000" dirty="0"/>
          </a:p>
        </p:txBody>
      </p:sp>
      <p:sp>
        <p:nvSpPr>
          <p:cNvPr id="32" name="TextBox 31"/>
          <p:cNvSpPr txBox="1"/>
          <p:nvPr/>
        </p:nvSpPr>
        <p:spPr>
          <a:xfrm>
            <a:off x="7317372" y="4188235"/>
            <a:ext cx="1581151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t-EE" sz="1350" dirty="0"/>
              <a:t>Donaustraße </a:t>
            </a:r>
            <a:r>
              <a:rPr lang="et-EE" sz="1350" dirty="0" smtClean="0"/>
              <a:t>27</a:t>
            </a:r>
            <a:endParaRPr lang="et-EE" sz="1350" dirty="0"/>
          </a:p>
          <a:p>
            <a:pPr algn="ctr"/>
            <a:r>
              <a:rPr lang="et-EE" sz="1350" dirty="0" smtClean="0"/>
              <a:t>2001m</a:t>
            </a:r>
            <a:r>
              <a:rPr lang="et-EE" sz="1350" baseline="30000" dirty="0" smtClean="0"/>
              <a:t>2</a:t>
            </a:r>
            <a:endParaRPr lang="et-EE" sz="1350" baseline="30000" dirty="0"/>
          </a:p>
        </p:txBody>
      </p:sp>
    </p:spTree>
    <p:extLst>
      <p:ext uri="{BB962C8B-B14F-4D97-AF65-F5344CB8AC3E}">
        <p14:creationId xmlns:p14="http://schemas.microsoft.com/office/powerpoint/2010/main" val="22533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4355977" y="96281"/>
            <a:ext cx="4722078" cy="67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t-EE" altLang="en-US" sz="2000" b="1" i="1" dirty="0" err="1" smtClean="0">
                <a:solidFill>
                  <a:srgbClr val="0084D1"/>
                </a:solidFill>
              </a:rPr>
              <a:t>Boundary</a:t>
            </a:r>
            <a:r>
              <a:rPr lang="et-EE" altLang="en-US" sz="2000" b="1" i="1" dirty="0" smtClean="0">
                <a:solidFill>
                  <a:srgbClr val="0084D1"/>
                </a:solidFill>
              </a:rPr>
              <a:t> and </a:t>
            </a:r>
            <a:r>
              <a:rPr lang="et-EE" altLang="en-US" sz="2000" b="1" i="1" dirty="0" err="1" smtClean="0">
                <a:solidFill>
                  <a:srgbClr val="0084D1"/>
                </a:solidFill>
              </a:rPr>
              <a:t>spatial</a:t>
            </a:r>
            <a:r>
              <a:rPr lang="et-EE" altLang="en-US" sz="2000" b="1" i="1" dirty="0" smtClean="0">
                <a:solidFill>
                  <a:srgbClr val="0084D1"/>
                </a:solidFill>
              </a:rPr>
              <a:t> </a:t>
            </a:r>
            <a:r>
              <a:rPr lang="et-EE" altLang="en-US" sz="2000" b="1" i="1" dirty="0" err="1" smtClean="0">
                <a:solidFill>
                  <a:srgbClr val="0084D1"/>
                </a:solidFill>
              </a:rPr>
              <a:t>extent</a:t>
            </a:r>
            <a:r>
              <a:rPr lang="et-EE" altLang="en-US" sz="2000" b="1" i="1" dirty="0" smtClean="0">
                <a:solidFill>
                  <a:srgbClr val="0084D1"/>
                </a:solidFill>
              </a:rPr>
              <a:t> of </a:t>
            </a:r>
            <a:r>
              <a:rPr lang="et-EE" altLang="en-US" sz="2000" b="1" i="1" dirty="0" err="1" smtClean="0">
                <a:solidFill>
                  <a:srgbClr val="0084D1"/>
                </a:solidFill>
              </a:rPr>
              <a:t>immovable</a:t>
            </a:r>
            <a:endParaRPr lang="en-US" altLang="en-US" sz="2000" b="1" i="1" dirty="0">
              <a:solidFill>
                <a:srgbClr val="0084D1"/>
              </a:solidFill>
            </a:endParaRPr>
          </a:p>
        </p:txBody>
      </p:sp>
      <p:sp>
        <p:nvSpPr>
          <p:cNvPr id="26" name="Pealkiri 1"/>
          <p:cNvSpPr txBox="1">
            <a:spLocks/>
          </p:cNvSpPr>
          <p:nvPr/>
        </p:nvSpPr>
        <p:spPr>
          <a:xfrm>
            <a:off x="704346" y="980728"/>
            <a:ext cx="6912768" cy="812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b="1" dirty="0" smtClean="0">
                <a:latin typeface="+mn-lt"/>
                <a:ea typeface="+mn-ea"/>
                <a:cs typeface="+mn-cs"/>
              </a:rPr>
              <a:t>New principle – some boundaries in the cadastral map will be matched with ETD (Estonian Topographic Database)</a:t>
            </a:r>
            <a:endParaRPr lang="en-US" sz="18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30" name="Sisu kohatäi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2572868"/>
            <a:ext cx="2880320" cy="2606154"/>
          </a:xfrm>
          <a:prstGeom prst="rect">
            <a:avLst/>
          </a:prstGeom>
        </p:spPr>
      </p:pic>
      <p:pic>
        <p:nvPicPr>
          <p:cNvPr id="31" name="Pilt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5" y="2564904"/>
            <a:ext cx="2921879" cy="2626353"/>
          </a:xfrm>
          <a:prstGeom prst="rect">
            <a:avLst/>
          </a:prstGeom>
        </p:spPr>
      </p:pic>
      <p:pic>
        <p:nvPicPr>
          <p:cNvPr id="4" name="Pil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6" y="2596234"/>
            <a:ext cx="2894560" cy="258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8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241177" y="775731"/>
            <a:ext cx="8229600" cy="1143000"/>
          </a:xfrm>
        </p:spPr>
        <p:txBody>
          <a:bodyPr>
            <a:normAutofit/>
          </a:bodyPr>
          <a:lstStyle/>
          <a:p>
            <a:pPr marL="342900" indent="-342900" algn="just">
              <a:defRPr/>
            </a:pPr>
            <a:r>
              <a:rPr lang="en-US" sz="1800" b="1" dirty="0" smtClean="0">
                <a:latin typeface="+mn-lt"/>
                <a:ea typeface="+mn-ea"/>
                <a:cs typeface="+mn-cs"/>
              </a:rPr>
              <a:t>Example 1: The cadastral registrar decides which boundary points will be surveyed</a:t>
            </a:r>
            <a:endParaRPr lang="en-US" sz="18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04864"/>
            <a:ext cx="6773593" cy="419415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355977" y="96281"/>
            <a:ext cx="4722078" cy="67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t-EE" altLang="en-US" sz="2000" b="1" i="1" dirty="0" err="1" smtClean="0">
                <a:solidFill>
                  <a:srgbClr val="0084D1"/>
                </a:solidFill>
              </a:rPr>
              <a:t>Boundary</a:t>
            </a:r>
            <a:r>
              <a:rPr lang="et-EE" altLang="en-US" sz="2000" b="1" i="1" dirty="0" smtClean="0">
                <a:solidFill>
                  <a:srgbClr val="0084D1"/>
                </a:solidFill>
              </a:rPr>
              <a:t> and </a:t>
            </a:r>
            <a:r>
              <a:rPr lang="et-EE" altLang="en-US" sz="2000" b="1" i="1" dirty="0" err="1" smtClean="0">
                <a:solidFill>
                  <a:srgbClr val="0084D1"/>
                </a:solidFill>
              </a:rPr>
              <a:t>spatial</a:t>
            </a:r>
            <a:r>
              <a:rPr lang="et-EE" altLang="en-US" sz="2000" b="1" i="1" dirty="0" smtClean="0">
                <a:solidFill>
                  <a:srgbClr val="0084D1"/>
                </a:solidFill>
              </a:rPr>
              <a:t> </a:t>
            </a:r>
            <a:r>
              <a:rPr lang="et-EE" altLang="en-US" sz="2000" b="1" i="1" dirty="0" err="1" smtClean="0">
                <a:solidFill>
                  <a:srgbClr val="0084D1"/>
                </a:solidFill>
              </a:rPr>
              <a:t>extent</a:t>
            </a:r>
            <a:r>
              <a:rPr lang="et-EE" altLang="en-US" sz="2000" b="1" i="1" dirty="0" smtClean="0">
                <a:solidFill>
                  <a:srgbClr val="0084D1"/>
                </a:solidFill>
              </a:rPr>
              <a:t> of </a:t>
            </a:r>
            <a:r>
              <a:rPr lang="et-EE" altLang="en-US" sz="2000" b="1" i="1" dirty="0" err="1" smtClean="0">
                <a:solidFill>
                  <a:srgbClr val="0084D1"/>
                </a:solidFill>
              </a:rPr>
              <a:t>immovable</a:t>
            </a:r>
            <a:endParaRPr lang="en-US" altLang="en-US" sz="2000" b="1" i="1" dirty="0">
              <a:solidFill>
                <a:srgbClr val="0084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6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352928" cy="792088"/>
          </a:xfrm>
        </p:spPr>
        <p:txBody>
          <a:bodyPr>
            <a:normAutofit/>
          </a:bodyPr>
          <a:lstStyle/>
          <a:p>
            <a:pPr algn="r"/>
            <a:r>
              <a:rPr lang="en-US" sz="1800" b="1" dirty="0" smtClean="0">
                <a:latin typeface="+mn-lt"/>
                <a:ea typeface="+mn-ea"/>
                <a:cs typeface="+mn-cs"/>
              </a:rPr>
              <a:t>Example 2: The cadastral registrar may divide cadastral parcels electronically, provided that suitable base data are available</a:t>
            </a:r>
            <a:endParaRPr lang="en-US" sz="1800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355977" y="96281"/>
            <a:ext cx="4722078" cy="67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t-EE" altLang="en-US" sz="2000" b="1" i="1" dirty="0" err="1" smtClean="0">
                <a:solidFill>
                  <a:srgbClr val="0084D1"/>
                </a:solidFill>
              </a:rPr>
              <a:t>Boundary</a:t>
            </a:r>
            <a:r>
              <a:rPr lang="et-EE" altLang="en-US" sz="2000" b="1" i="1" dirty="0" smtClean="0">
                <a:solidFill>
                  <a:srgbClr val="0084D1"/>
                </a:solidFill>
              </a:rPr>
              <a:t> and </a:t>
            </a:r>
            <a:r>
              <a:rPr lang="et-EE" altLang="en-US" sz="2000" b="1" i="1" dirty="0" err="1" smtClean="0">
                <a:solidFill>
                  <a:srgbClr val="0084D1"/>
                </a:solidFill>
              </a:rPr>
              <a:t>spatial</a:t>
            </a:r>
            <a:r>
              <a:rPr lang="et-EE" altLang="en-US" sz="2000" b="1" i="1" dirty="0" smtClean="0">
                <a:solidFill>
                  <a:srgbClr val="0084D1"/>
                </a:solidFill>
              </a:rPr>
              <a:t> </a:t>
            </a:r>
            <a:r>
              <a:rPr lang="et-EE" altLang="en-US" sz="2000" b="1" i="1" dirty="0" err="1" smtClean="0">
                <a:solidFill>
                  <a:srgbClr val="0084D1"/>
                </a:solidFill>
              </a:rPr>
              <a:t>extent</a:t>
            </a:r>
            <a:r>
              <a:rPr lang="et-EE" altLang="en-US" sz="2000" b="1" i="1" dirty="0" smtClean="0">
                <a:solidFill>
                  <a:srgbClr val="0084D1"/>
                </a:solidFill>
              </a:rPr>
              <a:t> of </a:t>
            </a:r>
            <a:r>
              <a:rPr lang="et-EE" altLang="en-US" sz="2000" b="1" i="1" dirty="0" err="1" smtClean="0">
                <a:solidFill>
                  <a:srgbClr val="0084D1"/>
                </a:solidFill>
              </a:rPr>
              <a:t>immovable</a:t>
            </a:r>
            <a:endParaRPr lang="en-US" altLang="en-US" sz="2000" b="1" i="1" dirty="0">
              <a:solidFill>
                <a:srgbClr val="0084D1"/>
              </a:solidFill>
            </a:endParaRPr>
          </a:p>
        </p:txBody>
      </p:sp>
      <p:pic>
        <p:nvPicPr>
          <p:cNvPr id="6" name="Pictur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938" y="2204864"/>
            <a:ext cx="677546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98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722" y="2075350"/>
            <a:ext cx="6839678" cy="4305977"/>
          </a:xfrm>
          <a:prstGeom prst="rect">
            <a:avLst/>
          </a:prstGeom>
        </p:spPr>
      </p:pic>
      <p:sp>
        <p:nvSpPr>
          <p:cNvPr id="5" name="Pealkiri 1"/>
          <p:cNvSpPr txBox="1">
            <a:spLocks/>
          </p:cNvSpPr>
          <p:nvPr/>
        </p:nvSpPr>
        <p:spPr>
          <a:xfrm>
            <a:off x="179512" y="1124744"/>
            <a:ext cx="878497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b="1" dirty="0" smtClean="0">
                <a:latin typeface="+mn-lt"/>
                <a:ea typeface="+mn-ea"/>
                <a:cs typeface="+mn-cs"/>
              </a:rPr>
              <a:t>Example 3: The cadastral registrar may carry out land consolidation electronically, provided there is no need to determine a new boundary point in the field.</a:t>
            </a:r>
            <a:endParaRPr lang="en-US" sz="1800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355977" y="96281"/>
            <a:ext cx="4722078" cy="67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t-EE" altLang="en-US" sz="2000" b="1" i="1" dirty="0" err="1" smtClean="0">
                <a:solidFill>
                  <a:srgbClr val="0084D1"/>
                </a:solidFill>
              </a:rPr>
              <a:t>Boundary</a:t>
            </a:r>
            <a:r>
              <a:rPr lang="et-EE" altLang="en-US" sz="2000" b="1" i="1" dirty="0" smtClean="0">
                <a:solidFill>
                  <a:srgbClr val="0084D1"/>
                </a:solidFill>
              </a:rPr>
              <a:t> and </a:t>
            </a:r>
            <a:r>
              <a:rPr lang="et-EE" altLang="en-US" sz="2000" b="1" i="1" dirty="0" err="1" smtClean="0">
                <a:solidFill>
                  <a:srgbClr val="0084D1"/>
                </a:solidFill>
              </a:rPr>
              <a:t>spatial</a:t>
            </a:r>
            <a:r>
              <a:rPr lang="et-EE" altLang="en-US" sz="2000" b="1" i="1" dirty="0" smtClean="0">
                <a:solidFill>
                  <a:srgbClr val="0084D1"/>
                </a:solidFill>
              </a:rPr>
              <a:t> </a:t>
            </a:r>
            <a:r>
              <a:rPr lang="et-EE" altLang="en-US" sz="2000" b="1" i="1" dirty="0" err="1" smtClean="0">
                <a:solidFill>
                  <a:srgbClr val="0084D1"/>
                </a:solidFill>
              </a:rPr>
              <a:t>extent</a:t>
            </a:r>
            <a:r>
              <a:rPr lang="et-EE" altLang="en-US" sz="2000" b="1" i="1" dirty="0" smtClean="0">
                <a:solidFill>
                  <a:srgbClr val="0084D1"/>
                </a:solidFill>
              </a:rPr>
              <a:t> of </a:t>
            </a:r>
            <a:r>
              <a:rPr lang="et-EE" altLang="en-US" sz="2000" b="1" i="1" dirty="0" err="1" smtClean="0">
                <a:solidFill>
                  <a:srgbClr val="0084D1"/>
                </a:solidFill>
              </a:rPr>
              <a:t>immovable</a:t>
            </a:r>
            <a:endParaRPr lang="en-US" altLang="en-US" sz="2000" b="1" i="1" dirty="0">
              <a:solidFill>
                <a:srgbClr val="0084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48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10" y="1767817"/>
            <a:ext cx="5032286" cy="4613511"/>
          </a:xfrm>
          <a:prstGeom prst="rect">
            <a:avLst/>
          </a:prstGeom>
        </p:spPr>
      </p:pic>
      <p:sp>
        <p:nvSpPr>
          <p:cNvPr id="3" name="Ristkülik 2"/>
          <p:cNvSpPr/>
          <p:nvPr/>
        </p:nvSpPr>
        <p:spPr>
          <a:xfrm>
            <a:off x="5724128" y="1952486"/>
            <a:ext cx="3096344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kern="0" dirty="0" smtClean="0">
                <a:solidFill>
                  <a:sysClr val="windowText" lastClr="000000"/>
                </a:solidFill>
              </a:rPr>
              <a:t>The map of land use/cover types is compiled based on the Estonian Topographic Database (ETD)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500" kern="0" dirty="0" smtClean="0">
              <a:solidFill>
                <a:sysClr val="windowText" lastClr="000000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kern="0" dirty="0" smtClean="0">
                <a:solidFill>
                  <a:sysClr val="windowText" lastClr="000000"/>
                </a:solidFill>
              </a:rPr>
              <a:t>The map of land use/cover types contains the following land use types: arable land, natural grassland, forest land, yard land and other land.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500" kern="0" dirty="0" smtClean="0">
              <a:solidFill>
                <a:sysClr val="windowText" lastClr="000000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kern="0" dirty="0" smtClean="0">
                <a:solidFill>
                  <a:sysClr val="windowText" lastClr="000000"/>
                </a:solidFill>
              </a:rPr>
              <a:t>Cadastral boundary data will be linked to topographic data to track the changes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500" kern="0" dirty="0" smtClean="0">
              <a:solidFill>
                <a:sysClr val="windowText" lastClr="000000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kern="0" dirty="0" smtClean="0">
                <a:solidFill>
                  <a:sysClr val="windowText" lastClr="000000"/>
                </a:solidFill>
              </a:rPr>
              <a:t>The areas of land use/cover types for every parcel will be calculated </a:t>
            </a:r>
            <a:r>
              <a:rPr lang="en-US" sz="1500" u="sng" kern="0" dirty="0" smtClean="0">
                <a:solidFill>
                  <a:sysClr val="windowText" lastClr="000000"/>
                </a:solidFill>
              </a:rPr>
              <a:t>once a year</a:t>
            </a:r>
            <a:endParaRPr lang="en-US" sz="1500" u="sng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Pealkiri 1"/>
          <p:cNvSpPr txBox="1">
            <a:spLocks/>
          </p:cNvSpPr>
          <p:nvPr/>
        </p:nvSpPr>
        <p:spPr>
          <a:xfrm>
            <a:off x="513214" y="548680"/>
            <a:ext cx="67894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r">
              <a:defRPr/>
            </a:pPr>
            <a:r>
              <a:rPr lang="en-US" sz="1800" b="1" dirty="0" smtClean="0">
                <a:latin typeface="+mn-lt"/>
                <a:ea typeface="+mn-ea"/>
                <a:cs typeface="+mn-cs"/>
              </a:rPr>
              <a:t>New principle – topographic database integrated to </a:t>
            </a:r>
            <a:r>
              <a:rPr lang="en-US" sz="1800" b="1" dirty="0" err="1" smtClean="0">
                <a:latin typeface="+mn-lt"/>
                <a:ea typeface="+mn-ea"/>
                <a:cs typeface="+mn-cs"/>
              </a:rPr>
              <a:t>cadastre</a:t>
            </a:r>
            <a:endParaRPr lang="en-US" sz="1800" b="1" dirty="0"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355977" y="96281"/>
            <a:ext cx="4722078" cy="67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sz="2000" b="1" i="1" dirty="0" smtClean="0">
                <a:solidFill>
                  <a:srgbClr val="0084D1"/>
                </a:solidFill>
              </a:rPr>
              <a:t>Natural status of land</a:t>
            </a:r>
            <a:endParaRPr lang="en-US" altLang="en-US" sz="2000" b="1" i="1" dirty="0">
              <a:solidFill>
                <a:srgbClr val="0084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5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lt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695" y="4005064"/>
            <a:ext cx="1871948" cy="3003137"/>
          </a:xfrm>
          <a:prstGeom prst="rect">
            <a:avLst/>
          </a:prstGeom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512" y="525188"/>
            <a:ext cx="7488832" cy="1143000"/>
          </a:xfrm>
        </p:spPr>
        <p:txBody>
          <a:bodyPr>
            <a:normAutofit/>
          </a:bodyPr>
          <a:lstStyle/>
          <a:p>
            <a:pPr algn="r"/>
            <a:r>
              <a:rPr lang="en-US" sz="1800" b="1" dirty="0" smtClean="0">
                <a:latin typeface="+mn-lt"/>
                <a:ea typeface="+mn-ea"/>
                <a:cs typeface="+mn-cs"/>
              </a:rPr>
              <a:t>Impact of changes in shape areas + changes in land use/cover types</a:t>
            </a:r>
            <a:endParaRPr lang="en-US" sz="18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95536" y="1506407"/>
            <a:ext cx="8229600" cy="4525963"/>
          </a:xfrm>
        </p:spPr>
        <p:txBody>
          <a:bodyPr>
            <a:norm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area of 7287 of cadastral parcels will change more than10%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area of 15938 of cadastral parcels will change 5-10%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area of 65657 cadastral parcels will change 1,1-5%</a:t>
            </a: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Arable land              -3 526 ha		Yard land	  +13 716 ha</a:t>
            </a:r>
          </a:p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Natural grassland  +59 464 ha		Other land   +7 021 ha</a:t>
            </a:r>
          </a:p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Forest land            +60 579 ha</a:t>
            </a: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assessed value will increase over 1000 euros for 148 cadastral parcels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assessed value will decrease over 1000 euros for 135 cadastral parcels</a:t>
            </a: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assessed value will increase over 100 euros for 8948 cadastral parcels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assessed value will decrease over 100 euros for 7258 cadastral parcels</a:t>
            </a:r>
          </a:p>
          <a:p>
            <a:pPr marL="0" indent="0">
              <a:buNone/>
            </a:pPr>
            <a:endParaRPr lang="et-E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t-EE" sz="16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355977" y="96281"/>
            <a:ext cx="4722078" cy="67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t-EE" altLang="en-US" sz="2000" b="1" i="1" dirty="0" smtClean="0">
                <a:solidFill>
                  <a:srgbClr val="0084D1"/>
                </a:solidFill>
              </a:rPr>
              <a:t>Land </a:t>
            </a:r>
            <a:r>
              <a:rPr lang="et-EE" altLang="en-US" sz="2000" b="1" i="1" dirty="0" err="1" smtClean="0">
                <a:solidFill>
                  <a:srgbClr val="0084D1"/>
                </a:solidFill>
              </a:rPr>
              <a:t>value</a:t>
            </a:r>
            <a:endParaRPr lang="en-US" altLang="en-US" sz="2000" b="1" i="1" dirty="0">
              <a:solidFill>
                <a:srgbClr val="0084D1"/>
              </a:solidFill>
            </a:endParaRPr>
          </a:p>
        </p:txBody>
      </p:sp>
      <p:pic>
        <p:nvPicPr>
          <p:cNvPr id="6" name="Pil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589240"/>
            <a:ext cx="3240360" cy="1124744"/>
          </a:xfrm>
          <a:prstGeom prst="rect">
            <a:avLst/>
          </a:prstGeom>
        </p:spPr>
      </p:pic>
      <p:pic>
        <p:nvPicPr>
          <p:cNvPr id="8" name="Pilt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458787"/>
            <a:ext cx="1649807" cy="128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91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251520" y="246698"/>
            <a:ext cx="7082395" cy="1058066"/>
          </a:xfrm>
        </p:spPr>
        <p:txBody>
          <a:bodyPr>
            <a:normAutofit/>
          </a:bodyPr>
          <a:lstStyle/>
          <a:p>
            <a:pPr marL="342900" indent="-342900" algn="r">
              <a:defRPr/>
            </a:pPr>
            <a:r>
              <a:rPr lang="en-US" sz="1800" b="1" dirty="0" smtClean="0">
                <a:latin typeface="+mn-lt"/>
                <a:ea typeface="+mn-ea"/>
                <a:cs typeface="+mn-cs"/>
              </a:rPr>
              <a:t>Query of land use/cover types of the parcel in Geoportal</a:t>
            </a:r>
            <a:endParaRPr lang="en-US" sz="1800" b="1" dirty="0">
              <a:latin typeface="+mn-lt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355977" y="96281"/>
            <a:ext cx="4722078" cy="67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sz="2000" b="1" i="1" dirty="0" smtClean="0">
                <a:solidFill>
                  <a:srgbClr val="0084D1"/>
                </a:solidFill>
              </a:rPr>
              <a:t>Land value</a:t>
            </a:r>
            <a:endParaRPr lang="en-US" altLang="en-US" sz="2000" b="1" i="1" dirty="0">
              <a:solidFill>
                <a:srgbClr val="0084D1"/>
              </a:solidFill>
            </a:endParaRPr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73" y="1052736"/>
            <a:ext cx="7272808" cy="5689493"/>
          </a:xfrm>
          <a:prstGeom prst="rect">
            <a:avLst/>
          </a:prstGeom>
        </p:spPr>
      </p:pic>
      <p:sp>
        <p:nvSpPr>
          <p:cNvPr id="3" name="Ovaal 2"/>
          <p:cNvSpPr/>
          <p:nvPr/>
        </p:nvSpPr>
        <p:spPr>
          <a:xfrm>
            <a:off x="3432677" y="2708920"/>
            <a:ext cx="72008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Ovaal 6"/>
          <p:cNvSpPr/>
          <p:nvPr/>
        </p:nvSpPr>
        <p:spPr>
          <a:xfrm>
            <a:off x="3432677" y="3040500"/>
            <a:ext cx="720080" cy="2738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Pealkiri 1"/>
          <p:cNvSpPr txBox="1">
            <a:spLocks/>
          </p:cNvSpPr>
          <p:nvPr/>
        </p:nvSpPr>
        <p:spPr>
          <a:xfrm>
            <a:off x="2411760" y="2996952"/>
            <a:ext cx="889706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r">
              <a:defRPr/>
            </a:pPr>
            <a:r>
              <a:rPr lang="et-EE" sz="12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Shape area</a:t>
            </a:r>
            <a:endParaRPr lang="en-US" sz="12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ealkiri 1"/>
          <p:cNvSpPr txBox="1">
            <a:spLocks/>
          </p:cNvSpPr>
          <p:nvPr/>
        </p:nvSpPr>
        <p:spPr>
          <a:xfrm>
            <a:off x="5652120" y="5595074"/>
            <a:ext cx="889706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r">
              <a:defRPr/>
            </a:pPr>
            <a:r>
              <a:rPr lang="et-EE" sz="1200" b="1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Forest</a:t>
            </a:r>
            <a:r>
              <a:rPr lang="et-EE" sz="12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1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land</a:t>
            </a:r>
            <a:endParaRPr lang="en-US" sz="12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ealkiri 1"/>
          <p:cNvSpPr txBox="1">
            <a:spLocks/>
          </p:cNvSpPr>
          <p:nvPr/>
        </p:nvSpPr>
        <p:spPr>
          <a:xfrm>
            <a:off x="2146381" y="5589240"/>
            <a:ext cx="889706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r">
              <a:defRPr/>
            </a:pPr>
            <a:r>
              <a:rPr lang="et-EE" sz="1200" b="1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Forest</a:t>
            </a:r>
            <a:r>
              <a:rPr lang="et-EE" sz="12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1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land</a:t>
            </a:r>
            <a:endParaRPr lang="en-US" sz="12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ealkiri 1"/>
          <p:cNvSpPr txBox="1">
            <a:spLocks/>
          </p:cNvSpPr>
          <p:nvPr/>
        </p:nvSpPr>
        <p:spPr>
          <a:xfrm>
            <a:off x="2111946" y="6165734"/>
            <a:ext cx="889706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r">
              <a:defRPr/>
            </a:pPr>
            <a:r>
              <a:rPr lang="et-EE" sz="1200" b="1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Other</a:t>
            </a:r>
            <a:r>
              <a:rPr lang="et-EE" sz="12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1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land</a:t>
            </a:r>
            <a:endParaRPr lang="en-US" sz="12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ealkiri 1"/>
          <p:cNvSpPr txBox="1">
            <a:spLocks/>
          </p:cNvSpPr>
          <p:nvPr/>
        </p:nvSpPr>
        <p:spPr>
          <a:xfrm>
            <a:off x="2411760" y="2724931"/>
            <a:ext cx="889706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r">
              <a:defRPr/>
            </a:pPr>
            <a:r>
              <a:rPr lang="et-EE" sz="1200" b="1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Legal</a:t>
            </a:r>
            <a:r>
              <a:rPr lang="et-EE" sz="12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area</a:t>
            </a:r>
            <a:endParaRPr lang="en-US" sz="12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ealkiri 1"/>
          <p:cNvSpPr txBox="1">
            <a:spLocks/>
          </p:cNvSpPr>
          <p:nvPr/>
        </p:nvSpPr>
        <p:spPr>
          <a:xfrm>
            <a:off x="5652120" y="6168651"/>
            <a:ext cx="889706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r">
              <a:defRPr/>
            </a:pPr>
            <a:r>
              <a:rPr lang="et-EE" sz="1200" b="1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Other</a:t>
            </a:r>
            <a:r>
              <a:rPr lang="et-EE" sz="12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t-EE" sz="1200" b="1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land</a:t>
            </a:r>
            <a:endParaRPr lang="en-US" sz="12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Pealkiri 1"/>
          <p:cNvSpPr txBox="1">
            <a:spLocks/>
          </p:cNvSpPr>
          <p:nvPr/>
        </p:nvSpPr>
        <p:spPr>
          <a:xfrm>
            <a:off x="5996936" y="4445775"/>
            <a:ext cx="1440159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r">
              <a:defRPr/>
            </a:pPr>
            <a:r>
              <a:rPr lang="et-EE" sz="1200" b="1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After</a:t>
            </a:r>
            <a:r>
              <a:rPr lang="et-EE" sz="12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01.01.2019</a:t>
            </a:r>
            <a:endParaRPr lang="en-US" sz="12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Pealkiri 1"/>
          <p:cNvSpPr txBox="1">
            <a:spLocks/>
          </p:cNvSpPr>
          <p:nvPr/>
        </p:nvSpPr>
        <p:spPr>
          <a:xfrm>
            <a:off x="2146381" y="4401108"/>
            <a:ext cx="1489515" cy="3773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r">
              <a:defRPr/>
            </a:pPr>
            <a:r>
              <a:rPr lang="et-EE" sz="1200" b="1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Beffore</a:t>
            </a:r>
            <a:r>
              <a:rPr lang="et-EE" sz="12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01.01.2019</a:t>
            </a:r>
            <a:endParaRPr lang="en-US" sz="12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45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355977" y="96281"/>
            <a:ext cx="4722078" cy="67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sz="2000" b="1" i="1" dirty="0" smtClean="0">
                <a:solidFill>
                  <a:srgbClr val="0084D1"/>
                </a:solidFill>
              </a:rPr>
              <a:t>Information on land use</a:t>
            </a:r>
            <a:endParaRPr lang="en-US" altLang="en-US" sz="2000" b="1" i="1" dirty="0">
              <a:solidFill>
                <a:srgbClr val="0084D1"/>
              </a:solidFill>
            </a:endParaRPr>
          </a:p>
        </p:txBody>
      </p:sp>
      <p:sp>
        <p:nvSpPr>
          <p:cNvPr id="7" name="Pealkiri 1"/>
          <p:cNvSpPr txBox="1">
            <a:spLocks/>
          </p:cNvSpPr>
          <p:nvPr/>
        </p:nvSpPr>
        <p:spPr>
          <a:xfrm>
            <a:off x="107504" y="548680"/>
            <a:ext cx="82917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b="1" dirty="0" smtClean="0">
                <a:latin typeface="+mn-lt"/>
                <a:ea typeface="+mn-ea"/>
                <a:cs typeface="+mn-cs"/>
              </a:rPr>
              <a:t>New principle – Payments for tolerating utility networks starting from 01.01.2019</a:t>
            </a:r>
            <a:endParaRPr lang="en-US" sz="1800" b="1" dirty="0">
              <a:latin typeface="+mn-lt"/>
              <a:ea typeface="+mn-ea"/>
              <a:cs typeface="+mn-cs"/>
            </a:endParaRPr>
          </a:p>
        </p:txBody>
      </p:sp>
      <p:sp>
        <p:nvSpPr>
          <p:cNvPr id="8" name="Sisu kohatäide 2"/>
          <p:cNvSpPr>
            <a:spLocks noGrp="1"/>
          </p:cNvSpPr>
          <p:nvPr>
            <p:ph idx="1"/>
          </p:nvPr>
        </p:nvSpPr>
        <p:spPr>
          <a:xfrm>
            <a:off x="349188" y="1916832"/>
            <a:ext cx="8229600" cy="4525963"/>
          </a:xfrm>
        </p:spPr>
        <p:txBody>
          <a:bodyPr>
            <a:normAutofit/>
          </a:bodyPr>
          <a:lstStyle/>
          <a:p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In order to be compensated for tolerating utility networks, the land owner will submit a request via Geoportal to the owner of utility network.</a:t>
            </a:r>
          </a:p>
          <a:p>
            <a:endParaRPr lang="en-US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The annual payment for tolerating utility networks is </a:t>
            </a:r>
            <a:r>
              <a:rPr lang="en-US" sz="1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7,5 % of the assessed value of land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x coefficients of the restriction.</a:t>
            </a:r>
          </a:p>
          <a:p>
            <a:endParaRPr lang="en-US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Assessed values of land are calculated by the Land Board</a:t>
            </a:r>
          </a:p>
          <a:p>
            <a:endParaRPr lang="en-US" sz="2000" dirty="0" smtClean="0"/>
          </a:p>
          <a:p>
            <a:r>
              <a:rPr lang="en-US" sz="2000" dirty="0" smtClean="0"/>
              <a:t>In total, there are data on 440 999 cadastral parcels available</a:t>
            </a:r>
          </a:p>
          <a:p>
            <a:endParaRPr lang="en-US" sz="2000" dirty="0" smtClean="0"/>
          </a:p>
          <a:p>
            <a:r>
              <a:rPr lang="en-US" sz="2000" dirty="0" smtClean="0"/>
              <a:t>Public application in Geoportal</a:t>
            </a:r>
          </a:p>
          <a:p>
            <a:pPr marL="0" indent="0">
              <a:buNone/>
            </a:pPr>
            <a:endParaRPr lang="en-GB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t-E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t-EE" sz="1600" dirty="0"/>
          </a:p>
        </p:txBody>
      </p:sp>
    </p:spTree>
    <p:extLst>
      <p:ext uri="{BB962C8B-B14F-4D97-AF65-F5344CB8AC3E}">
        <p14:creationId xmlns:p14="http://schemas.microsoft.com/office/powerpoint/2010/main" val="13229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l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067" y="3436448"/>
            <a:ext cx="6056333" cy="340668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21.11.2018</a:t>
            </a:r>
            <a:endParaRPr lang="et-EE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045411" y="396298"/>
            <a:ext cx="6781605" cy="650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t-EE" altLang="et-EE" sz="2000" b="1" i="1" dirty="0" smtClean="0">
                <a:solidFill>
                  <a:srgbClr val="0084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PCC, </a:t>
            </a:r>
            <a:r>
              <a:rPr lang="et-EE" altLang="et-EE" sz="2000" b="1" i="1" dirty="0" err="1" smtClean="0">
                <a:solidFill>
                  <a:srgbClr val="0084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et-EE" altLang="et-EE" sz="2000" b="1" i="1" dirty="0" smtClean="0">
                <a:solidFill>
                  <a:srgbClr val="0084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altLang="et-EE" sz="2000" b="1" i="1" dirty="0" err="1" smtClean="0">
                <a:solidFill>
                  <a:srgbClr val="0084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</a:t>
            </a:r>
            <a:r>
              <a:rPr lang="et-EE" altLang="et-EE" sz="2000" b="1" i="1" dirty="0" smtClean="0">
                <a:solidFill>
                  <a:srgbClr val="0084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Tallinn…</a:t>
            </a:r>
            <a:endParaRPr lang="et-EE" altLang="et-EE" sz="2000" b="1" i="1" dirty="0">
              <a:solidFill>
                <a:srgbClr val="0084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9" y="85335"/>
            <a:ext cx="4686903" cy="3127641"/>
          </a:xfrm>
          <a:prstGeom prst="rect">
            <a:avLst/>
          </a:prstGeo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852936"/>
            <a:ext cx="4392488" cy="288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2181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355977" y="96281"/>
            <a:ext cx="4722078" cy="67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sz="2000" b="1" i="1" dirty="0" smtClean="0">
                <a:solidFill>
                  <a:srgbClr val="0084D1"/>
                </a:solidFill>
              </a:rPr>
              <a:t>Information on land use</a:t>
            </a:r>
            <a:endParaRPr lang="en-US" altLang="en-US" sz="2000" b="1" i="1" dirty="0">
              <a:solidFill>
                <a:srgbClr val="0084D1"/>
              </a:solidFill>
            </a:endParaRPr>
          </a:p>
        </p:txBody>
      </p:sp>
      <p:pic>
        <p:nvPicPr>
          <p:cNvPr id="9" name="Pilt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658" y="1484784"/>
            <a:ext cx="5832648" cy="5265585"/>
          </a:xfrm>
          <a:prstGeom prst="rect">
            <a:avLst/>
          </a:prstGeom>
        </p:spPr>
      </p:pic>
      <p:cxnSp>
        <p:nvCxnSpPr>
          <p:cNvPr id="12" name="Sirge noolkonnektor 11"/>
          <p:cNvCxnSpPr/>
          <p:nvPr/>
        </p:nvCxnSpPr>
        <p:spPr>
          <a:xfrm flipH="1">
            <a:off x="7649615" y="2949000"/>
            <a:ext cx="1464281" cy="1800200"/>
          </a:xfrm>
          <a:prstGeom prst="straightConnector1">
            <a:avLst/>
          </a:prstGeom>
          <a:ln w="1143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l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" y="0"/>
            <a:ext cx="5838398" cy="4725144"/>
          </a:xfrm>
          <a:prstGeom prst="rect">
            <a:avLst/>
          </a:prstGeom>
        </p:spPr>
      </p:pic>
      <p:sp>
        <p:nvSpPr>
          <p:cNvPr id="7" name="Pealkiri 1"/>
          <p:cNvSpPr txBox="1">
            <a:spLocks/>
          </p:cNvSpPr>
          <p:nvPr/>
        </p:nvSpPr>
        <p:spPr>
          <a:xfrm>
            <a:off x="509103" y="558758"/>
            <a:ext cx="85689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b="1" dirty="0" smtClean="0">
                <a:latin typeface="+mn-lt"/>
                <a:ea typeface="+mn-ea"/>
                <a:cs typeface="+mn-cs"/>
              </a:rPr>
              <a:t>Public application in Geoportal</a:t>
            </a:r>
            <a:endParaRPr lang="en-US" sz="1800" b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4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4" y="70239"/>
            <a:ext cx="5170240" cy="5085184"/>
          </a:xfrm>
          <a:prstGeom prst="rect">
            <a:avLst/>
          </a:prstGeom>
        </p:spPr>
      </p:pic>
      <p:sp>
        <p:nvSpPr>
          <p:cNvPr id="6" name="Ristkülik 5"/>
          <p:cNvSpPr/>
          <p:nvPr/>
        </p:nvSpPr>
        <p:spPr>
          <a:xfrm>
            <a:off x="5301624" y="1124744"/>
            <a:ext cx="371396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kern="0" dirty="0" smtClean="0">
                <a:solidFill>
                  <a:sysClr val="windowText" lastClr="000000"/>
                </a:solidFill>
              </a:rPr>
              <a:t>Cadastral parcel data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kern="0" dirty="0" smtClean="0">
                <a:solidFill>
                  <a:sysClr val="windowText" lastClr="000000"/>
                </a:solidFill>
              </a:rPr>
              <a:t>Assessed values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kern="0" dirty="0" smtClean="0">
                <a:solidFill>
                  <a:sysClr val="windowText" lastClr="000000"/>
                </a:solidFill>
              </a:rPr>
              <a:t>Areas of restrictions (areas of influence)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kern="0" dirty="0" smtClean="0">
                <a:solidFill>
                  <a:sysClr val="windowText" lastClr="000000"/>
                </a:solidFill>
              </a:rPr>
              <a:t>Core data from ETD, Thematic datasets for entire Estonia (buildings, transportation etc.)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kern="0" dirty="0" smtClean="0">
                <a:solidFill>
                  <a:sysClr val="windowText" lastClr="000000"/>
                </a:solidFill>
              </a:rPr>
              <a:t>Basic Map 1:10K in raster and vector format, 1:20K, 1:50K, 1:250K.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kern="0" dirty="0" smtClean="0">
                <a:solidFill>
                  <a:sysClr val="windowText" lastClr="000000"/>
                </a:solidFill>
              </a:rPr>
              <a:t>Soil Map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kern="0" dirty="0" smtClean="0">
                <a:solidFill>
                  <a:sysClr val="windowText" lastClr="000000"/>
                </a:solidFill>
              </a:rPr>
              <a:t>Geological Base Map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kern="0" dirty="0" err="1" smtClean="0">
                <a:solidFill>
                  <a:sysClr val="windowText" lastClr="000000"/>
                </a:solidFill>
              </a:rPr>
              <a:t>Orthophotos</a:t>
            </a:r>
            <a:r>
              <a:rPr lang="en-US" kern="0" dirty="0" smtClean="0">
                <a:solidFill>
                  <a:sysClr val="windowText" lastClr="000000"/>
                </a:solidFill>
              </a:rPr>
              <a:t> since 2002 (RGB, False-color CIR, False-color forestry NRG, densely populated urban areas)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kern="0" dirty="0" smtClean="0">
                <a:solidFill>
                  <a:sysClr val="windowText" lastClr="000000"/>
                </a:solidFill>
              </a:rPr>
              <a:t>Elevation Data (Raw LiDAR data, Digital Terrain Model, Digital Surface Model, Canopy Height Model, Shaded relief imagery</a:t>
            </a:r>
          </a:p>
        </p:txBody>
      </p:sp>
      <p:pic>
        <p:nvPicPr>
          <p:cNvPr id="7" name="Pil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4140"/>
            <a:ext cx="5173215" cy="3213860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355977" y="96281"/>
            <a:ext cx="4722078" cy="67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sz="2000" b="1" i="1" dirty="0" smtClean="0">
                <a:solidFill>
                  <a:srgbClr val="0084D1"/>
                </a:solidFill>
              </a:rPr>
              <a:t>Open data since 01.07.2018</a:t>
            </a:r>
            <a:endParaRPr lang="en-US" altLang="en-US" sz="2000" b="1" i="1" dirty="0">
              <a:solidFill>
                <a:srgbClr val="0084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69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9552" y="1124744"/>
            <a:ext cx="8450417" cy="5116427"/>
          </a:xfrm>
        </p:spPr>
        <p:txBody>
          <a:bodyPr>
            <a:normAutofit fontScale="92500" lnSpcReduction="10000"/>
          </a:bodyPr>
          <a:lstStyle/>
          <a:p>
            <a:pPr marL="857250" lvl="1" indent="-457200" algn="just">
              <a:lnSpc>
                <a:spcPct val="150000"/>
              </a:lnSpc>
              <a:buClr>
                <a:srgbClr val="0084D1"/>
              </a:buClr>
              <a:buFont typeface="+mj-lt"/>
              <a:buAutoNum type="arabicPeriod"/>
              <a:defRPr/>
            </a:pPr>
            <a:r>
              <a:rPr lang="en-US" altLang="en-US" sz="2000" dirty="0" smtClean="0">
                <a:latin typeface="Arial" pitchFamily="34" charset="0"/>
              </a:rPr>
              <a:t>Development from registration of cadastral parcels to the environment of land procedures, which allows an easy, quick and </a:t>
            </a:r>
            <a:r>
              <a:rPr lang="et-EE" altLang="en-US" sz="2000" dirty="0" err="1">
                <a:latin typeface="Arial" pitchFamily="34" charset="0"/>
              </a:rPr>
              <a:t>c</a:t>
            </a:r>
            <a:r>
              <a:rPr lang="en-US" altLang="en-US" sz="2000" dirty="0" smtClean="0">
                <a:latin typeface="Arial" pitchFamily="34" charset="0"/>
              </a:rPr>
              <a:t>heap performance of land management increasing thus the turnover in the property market.</a:t>
            </a:r>
          </a:p>
          <a:p>
            <a:pPr marL="857250" lvl="1" indent="-457200" algn="just">
              <a:lnSpc>
                <a:spcPct val="150000"/>
              </a:lnSpc>
              <a:buClr>
                <a:srgbClr val="0084D1"/>
              </a:buClr>
              <a:buFont typeface="+mj-lt"/>
              <a:buAutoNum type="arabicPeriod"/>
              <a:defRPr/>
            </a:pPr>
            <a:r>
              <a:rPr lang="en-US" altLang="en-US" sz="2000" dirty="0" smtClean="0">
                <a:latin typeface="Arial" pitchFamily="34" charset="0"/>
              </a:rPr>
              <a:t>Land consolidation module development in e-</a:t>
            </a:r>
            <a:r>
              <a:rPr lang="en-US" altLang="en-US" sz="2000" dirty="0" err="1" smtClean="0">
                <a:latin typeface="Arial" pitchFamily="34" charset="0"/>
              </a:rPr>
              <a:t>Cadastre</a:t>
            </a:r>
            <a:r>
              <a:rPr lang="en-US" altLang="en-US" sz="2000" dirty="0" smtClean="0">
                <a:latin typeface="Arial" pitchFamily="34" charset="0"/>
              </a:rPr>
              <a:t> workbench.</a:t>
            </a:r>
          </a:p>
          <a:p>
            <a:pPr marL="857250" lvl="1" indent="-457200" algn="just">
              <a:lnSpc>
                <a:spcPct val="150000"/>
              </a:lnSpc>
              <a:buClr>
                <a:srgbClr val="0084D1"/>
              </a:buClr>
              <a:buFont typeface="+mj-lt"/>
              <a:buAutoNum type="arabicPeriod"/>
              <a:defRPr/>
            </a:pPr>
            <a:r>
              <a:rPr lang="en-US" altLang="en-US" sz="2000" dirty="0" smtClean="0">
                <a:latin typeface="Arial" pitchFamily="34" charset="0"/>
              </a:rPr>
              <a:t>Approvals module (for different authorities) development in e-</a:t>
            </a:r>
            <a:r>
              <a:rPr lang="en-US" altLang="en-US" sz="2000" dirty="0" err="1" smtClean="0">
                <a:latin typeface="Arial" pitchFamily="34" charset="0"/>
              </a:rPr>
              <a:t>Cadastre</a:t>
            </a:r>
            <a:r>
              <a:rPr lang="en-US" altLang="en-US" sz="2000" dirty="0" smtClean="0">
                <a:latin typeface="Arial" pitchFamily="34" charset="0"/>
              </a:rPr>
              <a:t> workbench.</a:t>
            </a:r>
          </a:p>
          <a:p>
            <a:pPr marL="857250" lvl="1" indent="-457200" algn="just">
              <a:lnSpc>
                <a:spcPct val="150000"/>
              </a:lnSpc>
              <a:buClr>
                <a:srgbClr val="0084D1"/>
              </a:buClr>
              <a:buFont typeface="+mj-lt"/>
              <a:buAutoNum type="arabicPeriod"/>
              <a:defRPr/>
            </a:pPr>
            <a:r>
              <a:rPr lang="en-US" altLang="en-US" sz="2000" dirty="0" smtClean="0">
                <a:latin typeface="Arial" pitchFamily="34" charset="0"/>
              </a:rPr>
              <a:t>Visualization of all kind of restricted real rights (servitudes, encumbrances) having spatial extent.</a:t>
            </a:r>
          </a:p>
          <a:p>
            <a:pPr marL="857250" lvl="1" indent="-457200" algn="just">
              <a:lnSpc>
                <a:spcPct val="150000"/>
              </a:lnSpc>
              <a:buClr>
                <a:srgbClr val="0084D1"/>
              </a:buClr>
              <a:buFont typeface="+mj-lt"/>
              <a:buAutoNum type="arabicPeriod"/>
              <a:defRPr/>
            </a:pPr>
            <a:r>
              <a:rPr lang="en-US" altLang="en-US" sz="2000" dirty="0" smtClean="0">
                <a:latin typeface="Arial" pitchFamily="34" charset="0"/>
              </a:rPr>
              <a:t>From July 2020 only physical person can be cadastral surveyor.</a:t>
            </a:r>
          </a:p>
          <a:p>
            <a:pPr marL="857250" lvl="1" indent="-457200" algn="just">
              <a:lnSpc>
                <a:spcPct val="150000"/>
              </a:lnSpc>
              <a:buClr>
                <a:srgbClr val="0084D1"/>
              </a:buClr>
              <a:buFont typeface="+mj-lt"/>
              <a:buAutoNum type="arabicPeriod"/>
              <a:defRPr/>
            </a:pPr>
            <a:r>
              <a:rPr lang="en-US" altLang="en-US" sz="2000" dirty="0" smtClean="0">
                <a:latin typeface="Arial" pitchFamily="34" charset="0"/>
              </a:rPr>
              <a:t>Ongoing communication.</a:t>
            </a:r>
          </a:p>
          <a:p>
            <a:pPr marL="857250" lvl="1" indent="-457200" algn="just">
              <a:lnSpc>
                <a:spcPct val="150000"/>
              </a:lnSpc>
              <a:buClr>
                <a:srgbClr val="0084D1"/>
              </a:buClr>
              <a:buFont typeface="+mj-lt"/>
              <a:buAutoNum type="arabicPeriod"/>
              <a:defRPr/>
            </a:pPr>
            <a:endParaRPr lang="et-EE" altLang="en-US" sz="2000" dirty="0">
              <a:latin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21.11.2018</a:t>
            </a:r>
            <a:endParaRPr lang="et-EE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355977" y="96281"/>
            <a:ext cx="4722078" cy="67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sz="2000" b="1" i="1" dirty="0" smtClean="0">
                <a:solidFill>
                  <a:srgbClr val="0084D1"/>
                </a:solidFill>
              </a:rPr>
              <a:t>Challenges for future</a:t>
            </a:r>
            <a:endParaRPr lang="en-US" altLang="en-US" sz="2000" b="1" i="1" dirty="0">
              <a:solidFill>
                <a:srgbClr val="0084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3282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stkülik 1"/>
          <p:cNvSpPr/>
          <p:nvPr/>
        </p:nvSpPr>
        <p:spPr>
          <a:xfrm>
            <a:off x="1385316" y="1114187"/>
            <a:ext cx="59458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100" b="1" i="1" dirty="0" smtClean="0"/>
              <a:t>New cadastral concept (for Estonia?), the aim of which is to update cadastral data </a:t>
            </a:r>
            <a:endParaRPr lang="en-US" sz="2100" b="1" i="1" dirty="0"/>
          </a:p>
        </p:txBody>
      </p:sp>
      <p:graphicFrame>
        <p:nvGraphicFramePr>
          <p:cNvPr id="4" name="Skemaatiline diagramm 3"/>
          <p:cNvGraphicFramePr/>
          <p:nvPr>
            <p:extLst>
              <p:ext uri="{D42A27DB-BD31-4B8C-83A1-F6EECF244321}">
                <p14:modId xmlns:p14="http://schemas.microsoft.com/office/powerpoint/2010/main" val="1222702723"/>
              </p:ext>
            </p:extLst>
          </p:nvPr>
        </p:nvGraphicFramePr>
        <p:xfrm>
          <a:off x="0" y="2176016"/>
          <a:ext cx="5400600" cy="4258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stkülik 4"/>
          <p:cNvSpPr/>
          <p:nvPr/>
        </p:nvSpPr>
        <p:spPr>
          <a:xfrm>
            <a:off x="5132683" y="3290367"/>
            <a:ext cx="368778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boundary in nature does not </a:t>
            </a:r>
            <a:r>
              <a:rPr lang="en-GB" sz="21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</a:t>
            </a:r>
            <a:r>
              <a:rPr lang="et-EE" sz="21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t-EE" sz="21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t-EE" sz="21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2100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</a:t>
            </a:r>
            <a:r>
              <a:rPr lang="en-GB" sz="2100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changes are made </a:t>
            </a:r>
            <a:r>
              <a:rPr lang="et-EE" sz="2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order </a:t>
            </a:r>
            <a:r>
              <a:rPr lang="en-GB" sz="2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update the register</a:t>
            </a:r>
            <a:endParaRPr lang="en-GB" sz="2100" dirty="0">
              <a:solidFill>
                <a:srgbClr val="0070C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355977" y="96281"/>
            <a:ext cx="4722078" cy="67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t-EE" altLang="en-US" sz="2000" b="1" i="1" dirty="0" err="1" smtClean="0">
                <a:solidFill>
                  <a:srgbClr val="0084D1"/>
                </a:solidFill>
              </a:rPr>
              <a:t>Summary</a:t>
            </a:r>
            <a:endParaRPr lang="en-US" altLang="en-US" sz="2000" b="1" i="1" dirty="0">
              <a:solidFill>
                <a:srgbClr val="0084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7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47987" y="1912973"/>
            <a:ext cx="8450417" cy="4828395"/>
          </a:xfrm>
        </p:spPr>
        <p:txBody>
          <a:bodyPr>
            <a:normAutofit/>
          </a:bodyPr>
          <a:lstStyle/>
          <a:p>
            <a:pPr marL="0" indent="0">
              <a:lnSpc>
                <a:spcPct val="87000"/>
              </a:lnSpc>
              <a:buClr>
                <a:srgbClr val="0084D1"/>
              </a:buClr>
              <a:buNone/>
              <a:defRPr/>
            </a:pPr>
            <a:endParaRPr lang="et-EE" altLang="en-US" sz="2400" dirty="0" smtClean="0">
              <a:latin typeface="Arial" pitchFamily="34" charset="0"/>
            </a:endParaRPr>
          </a:p>
          <a:p>
            <a:pPr marL="0" indent="0" algn="ctr">
              <a:lnSpc>
                <a:spcPct val="87000"/>
              </a:lnSpc>
              <a:buClr>
                <a:srgbClr val="0084D1"/>
              </a:buClr>
              <a:buNone/>
              <a:defRPr/>
            </a:pPr>
            <a:endParaRPr lang="et-EE" altLang="en-US" sz="3600" dirty="0" smtClean="0">
              <a:latin typeface="Arial" pitchFamily="34" charset="0"/>
            </a:endParaRPr>
          </a:p>
          <a:p>
            <a:pPr marL="0" indent="0" algn="ctr">
              <a:lnSpc>
                <a:spcPct val="87000"/>
              </a:lnSpc>
              <a:buClr>
                <a:srgbClr val="0084D1"/>
              </a:buClr>
              <a:buNone/>
              <a:defRPr/>
            </a:pPr>
            <a:r>
              <a:rPr lang="en-US" altLang="en-US" sz="3600" dirty="0" smtClean="0">
                <a:latin typeface="Arial" pitchFamily="34" charset="0"/>
              </a:rPr>
              <a:t>Thank you for attention</a:t>
            </a:r>
          </a:p>
          <a:p>
            <a:pPr marL="0" indent="0" algn="ctr">
              <a:lnSpc>
                <a:spcPct val="87000"/>
              </a:lnSpc>
              <a:buClr>
                <a:srgbClr val="0084D1"/>
              </a:buClr>
              <a:buNone/>
              <a:defRPr/>
            </a:pPr>
            <a:endParaRPr lang="et-EE" altLang="en-US" sz="3600" dirty="0" smtClean="0">
              <a:latin typeface="Arial" pitchFamily="34" charset="0"/>
            </a:endParaRPr>
          </a:p>
          <a:p>
            <a:pPr marL="0" indent="0" algn="ctr">
              <a:lnSpc>
                <a:spcPct val="87000"/>
              </a:lnSpc>
              <a:buClr>
                <a:srgbClr val="0084D1"/>
              </a:buClr>
              <a:buNone/>
              <a:defRPr/>
            </a:pPr>
            <a:endParaRPr lang="et-EE" altLang="en-US" sz="3600" dirty="0">
              <a:latin typeface="Arial" pitchFamily="34" charset="0"/>
            </a:endParaRPr>
          </a:p>
          <a:p>
            <a:pPr marL="0" indent="0" algn="ctr">
              <a:lnSpc>
                <a:spcPct val="87000"/>
              </a:lnSpc>
              <a:buClr>
                <a:srgbClr val="0084D1"/>
              </a:buClr>
              <a:buNone/>
              <a:defRPr/>
            </a:pPr>
            <a:r>
              <a:rPr lang="et-EE" altLang="en-US" sz="1600" dirty="0" smtClean="0">
                <a:latin typeface="Arial" pitchFamily="34" charset="0"/>
              </a:rPr>
              <a:t>			</a:t>
            </a:r>
            <a:r>
              <a:rPr lang="en-US" altLang="en-US" sz="1600" dirty="0" smtClean="0">
                <a:latin typeface="Arial" pitchFamily="34" charset="0"/>
              </a:rPr>
              <a:t>Tõnu Kägo</a:t>
            </a:r>
          </a:p>
          <a:p>
            <a:pPr marL="0" indent="0" algn="ctr">
              <a:lnSpc>
                <a:spcPct val="87000"/>
              </a:lnSpc>
              <a:buClr>
                <a:srgbClr val="0084D1"/>
              </a:buClr>
              <a:buNone/>
              <a:defRPr/>
            </a:pPr>
            <a:r>
              <a:rPr lang="en-US" altLang="en-US" sz="1600" dirty="0" smtClean="0">
                <a:latin typeface="Arial" pitchFamily="34" charset="0"/>
              </a:rPr>
              <a:t>			Quality Department of </a:t>
            </a:r>
            <a:r>
              <a:rPr lang="en-US" altLang="en-US" sz="1600" dirty="0" err="1" smtClean="0">
                <a:latin typeface="Arial" pitchFamily="34" charset="0"/>
              </a:rPr>
              <a:t>Cadastre</a:t>
            </a:r>
            <a:endParaRPr lang="en-US" altLang="en-US" sz="1600" dirty="0" smtClean="0">
              <a:latin typeface="Arial" pitchFamily="34" charset="0"/>
            </a:endParaRPr>
          </a:p>
          <a:p>
            <a:pPr marL="0" indent="0" algn="ctr">
              <a:lnSpc>
                <a:spcPct val="87000"/>
              </a:lnSpc>
              <a:buClr>
                <a:srgbClr val="0084D1"/>
              </a:buClr>
              <a:buNone/>
              <a:defRPr/>
            </a:pPr>
            <a:r>
              <a:rPr lang="en-US" altLang="en-US" sz="1600" dirty="0" smtClean="0">
                <a:latin typeface="Arial" pitchFamily="34" charset="0"/>
              </a:rPr>
              <a:t>			Tonu.Kago@maaamet.ee</a:t>
            </a:r>
            <a:endParaRPr lang="en-US" altLang="en-US" sz="1600" dirty="0">
              <a:latin typeface="Arial" pitchFamily="34" charset="0"/>
            </a:endParaRPr>
          </a:p>
        </p:txBody>
      </p:sp>
      <p:pic>
        <p:nvPicPr>
          <p:cNvPr id="10244" name="Picture 4" descr="maa-amet_3lovi_e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634" y="324677"/>
            <a:ext cx="2925951" cy="115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059832" y="5301208"/>
            <a:ext cx="5666408" cy="37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373" tIns="46186" rIns="92373" bIns="46186">
            <a:spAutoFit/>
          </a:bodyPr>
          <a:lstStyle/>
          <a:p>
            <a:pPr algn="r"/>
            <a:r>
              <a:rPr lang="et-EE" altLang="en-US" b="1" i="1" dirty="0" err="1" smtClean="0">
                <a:solidFill>
                  <a:schemeClr val="bg1"/>
                </a:solidFill>
                <a:latin typeface="Arial" pitchFamily="34" charset="0"/>
                <a:sym typeface="Webdings" pitchFamily="18" charset="2"/>
              </a:rPr>
              <a:t>Paper-fre</a:t>
            </a:r>
            <a:r>
              <a:rPr lang="et-EE" altLang="en-US" b="1" i="1" dirty="0" smtClean="0">
                <a:solidFill>
                  <a:schemeClr val="bg1"/>
                </a:solidFill>
                <a:latin typeface="Arial" pitchFamily="34" charset="0"/>
                <a:sym typeface="Webdings" pitchFamily="18" charset="2"/>
              </a:rPr>
              <a:t> </a:t>
            </a:r>
            <a:r>
              <a:rPr lang="et-EE" altLang="en-US" b="1" i="1" dirty="0" err="1" smtClean="0">
                <a:solidFill>
                  <a:schemeClr val="bg1"/>
                </a:solidFill>
                <a:latin typeface="Arial" pitchFamily="34" charset="0"/>
                <a:sym typeface="Webdings" pitchFamily="18" charset="2"/>
              </a:rPr>
              <a:t>communiction</a:t>
            </a:r>
            <a:r>
              <a:rPr lang="et-EE" altLang="en-US" b="1" i="1" dirty="0" smtClean="0">
                <a:solidFill>
                  <a:schemeClr val="bg1"/>
                </a:solidFill>
                <a:latin typeface="Arial" pitchFamily="34" charset="0"/>
                <a:sym typeface="Webdings" pitchFamily="18" charset="2"/>
              </a:rPr>
              <a:t> </a:t>
            </a:r>
            <a:r>
              <a:rPr lang="et-EE" altLang="en-US" b="1" i="1" dirty="0" err="1">
                <a:solidFill>
                  <a:schemeClr val="bg1"/>
                </a:solidFill>
                <a:latin typeface="Arial" pitchFamily="34" charset="0"/>
                <a:sym typeface="Webdings" pitchFamily="18" charset="2"/>
              </a:rPr>
              <a:t>with</a:t>
            </a:r>
            <a:r>
              <a:rPr lang="et-EE" altLang="en-US" b="1" i="1" dirty="0">
                <a:solidFill>
                  <a:schemeClr val="bg1"/>
                </a:solidFill>
                <a:latin typeface="Arial" pitchFamily="34" charset="0"/>
                <a:sym typeface="Webdings" pitchFamily="18" charset="2"/>
              </a:rPr>
              <a:t> </a:t>
            </a:r>
            <a:r>
              <a:rPr lang="et-EE" altLang="en-US" b="1" i="1" dirty="0" err="1">
                <a:solidFill>
                  <a:schemeClr val="bg1"/>
                </a:solidFill>
                <a:latin typeface="Arial" pitchFamily="34" charset="0"/>
                <a:sym typeface="Webdings" pitchFamily="18" charset="2"/>
              </a:rPr>
              <a:t>the</a:t>
            </a:r>
            <a:r>
              <a:rPr lang="et-EE" altLang="en-US" b="1" i="1" dirty="0">
                <a:solidFill>
                  <a:schemeClr val="bg1"/>
                </a:solidFill>
                <a:latin typeface="Arial" pitchFamily="34" charset="0"/>
                <a:sym typeface="Webdings" pitchFamily="18" charset="2"/>
              </a:rPr>
              <a:t> </a:t>
            </a:r>
            <a:r>
              <a:rPr lang="et-EE" altLang="en-US" b="1" i="1" dirty="0" err="1">
                <a:solidFill>
                  <a:schemeClr val="bg1"/>
                </a:solidFill>
                <a:latin typeface="Arial" pitchFamily="34" charset="0"/>
                <a:sym typeface="Webdings" pitchFamily="18" charset="2"/>
              </a:rPr>
              <a:t>Cadastre</a:t>
            </a:r>
            <a:endParaRPr lang="en-US" altLang="en-US" b="1" i="1" dirty="0">
              <a:solidFill>
                <a:schemeClr val="bg1"/>
              </a:solidFill>
              <a:latin typeface="Arial" pitchFamily="34" charset="0"/>
              <a:sym typeface="Webdings" pitchFamily="18" charset="2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21.11.2018</a:t>
            </a:r>
            <a:endParaRPr lang="et-EE" dirty="0"/>
          </a:p>
        </p:txBody>
      </p:sp>
      <p:pic>
        <p:nvPicPr>
          <p:cNvPr id="7" name="Pil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0212" y="324677"/>
            <a:ext cx="2087950" cy="115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1497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l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088232" cy="2088232"/>
          </a:xfrm>
          <a:prstGeom prst="rect">
            <a:avLst/>
          </a:prstGeom>
        </p:spPr>
      </p:pic>
      <p:sp>
        <p:nvSpPr>
          <p:cNvPr id="921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9552" y="1412776"/>
            <a:ext cx="8450417" cy="4828395"/>
          </a:xfrm>
        </p:spPr>
        <p:txBody>
          <a:bodyPr>
            <a:normAutofit/>
          </a:bodyPr>
          <a:lstStyle/>
          <a:p>
            <a:pPr marL="400050" lvl="1" indent="0" algn="just">
              <a:lnSpc>
                <a:spcPct val="150000"/>
              </a:lnSpc>
              <a:buClr>
                <a:srgbClr val="0084D1"/>
              </a:buClr>
              <a:buNone/>
              <a:defRPr/>
            </a:pPr>
            <a:endParaRPr lang="et-EE" altLang="en-US" sz="2400" dirty="0" smtClean="0">
              <a:latin typeface="Arial" pitchFamily="34" charset="0"/>
            </a:endParaRPr>
          </a:p>
          <a:p>
            <a:pPr marL="1714500" lvl="3" indent="-457200" algn="just">
              <a:lnSpc>
                <a:spcPct val="150000"/>
              </a:lnSpc>
              <a:buClr>
                <a:srgbClr val="0084D1"/>
              </a:buClr>
              <a:buFont typeface="+mj-lt"/>
              <a:buAutoNum type="arabicPeriod"/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Acquisition of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Immovables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in Public Interest Act</a:t>
            </a:r>
            <a:r>
              <a:rPr lang="en-US" dirty="0" smtClean="0"/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(01.07.2018)</a:t>
            </a:r>
          </a:p>
          <a:p>
            <a:pPr marL="1714500" lvl="3" indent="-457200" algn="just">
              <a:lnSpc>
                <a:spcPct val="150000"/>
              </a:lnSpc>
              <a:buClr>
                <a:srgbClr val="0084D1"/>
              </a:buClr>
              <a:buFont typeface="+mj-lt"/>
              <a:buAutoNum type="arabicPeriod"/>
              <a:defRPr/>
            </a:pPr>
            <a:r>
              <a:rPr lang="en-US" altLang="en-US" dirty="0" smtClean="0">
                <a:latin typeface="Arial" pitchFamily="34" charset="0"/>
              </a:rPr>
              <a:t>Land </a:t>
            </a:r>
            <a:r>
              <a:rPr lang="en-US" altLang="en-US" dirty="0" err="1" smtClean="0">
                <a:latin typeface="Arial" pitchFamily="34" charset="0"/>
              </a:rPr>
              <a:t>Cadastre</a:t>
            </a:r>
            <a:r>
              <a:rPr lang="en-US" altLang="en-US" dirty="0" smtClean="0">
                <a:latin typeface="Arial" pitchFamily="34" charset="0"/>
              </a:rPr>
              <a:t> Act </a:t>
            </a:r>
            <a:r>
              <a:rPr lang="en-US" altLang="en-US" sz="1400" dirty="0" smtClean="0">
                <a:latin typeface="Arial" pitchFamily="34" charset="0"/>
              </a:rPr>
              <a:t>(amendment 01.07.2018)</a:t>
            </a:r>
          </a:p>
          <a:p>
            <a:pPr marL="1714500" lvl="3" indent="-457200" algn="just">
              <a:lnSpc>
                <a:spcPct val="150000"/>
              </a:lnSpc>
              <a:buClr>
                <a:srgbClr val="0084D1"/>
              </a:buClr>
              <a:buFont typeface="+mj-lt"/>
              <a:buAutoNum type="arabicPeriod"/>
              <a:defRPr/>
            </a:pPr>
            <a:r>
              <a:rPr lang="en-US" altLang="en-US" dirty="0" smtClean="0">
                <a:latin typeface="Arial" pitchFamily="34" charset="0"/>
              </a:rPr>
              <a:t>Land Consolidation Act </a:t>
            </a:r>
            <a:r>
              <a:rPr lang="en-US" altLang="en-US" sz="1400" dirty="0" smtClean="0">
                <a:latin typeface="Arial" pitchFamily="34" charset="0"/>
              </a:rPr>
              <a:t>(amendment 01.07.2018)</a:t>
            </a:r>
          </a:p>
          <a:p>
            <a:pPr marL="1714500" lvl="3" indent="-457200" algn="just">
              <a:lnSpc>
                <a:spcPct val="150000"/>
              </a:lnSpc>
              <a:buClr>
                <a:srgbClr val="0084D1"/>
              </a:buClr>
              <a:buFont typeface="+mj-lt"/>
              <a:buAutoNum type="arabicPeriod"/>
              <a:defRPr/>
            </a:pPr>
            <a:r>
              <a:rPr lang="en-US" altLang="en-US" dirty="0" smtClean="0">
                <a:latin typeface="Arial" pitchFamily="34" charset="0"/>
              </a:rPr>
              <a:t>The Procedure for the Formation of Cadastral Parcel </a:t>
            </a:r>
            <a:r>
              <a:rPr lang="en-US" altLang="en-US" sz="1400" dirty="0" smtClean="0">
                <a:latin typeface="Arial" pitchFamily="34" charset="0"/>
              </a:rPr>
              <a:t>(14.08.2018)</a:t>
            </a:r>
          </a:p>
          <a:p>
            <a:pPr marL="1714500" lvl="3" indent="-457200" algn="just">
              <a:lnSpc>
                <a:spcPct val="150000"/>
              </a:lnSpc>
              <a:buClr>
                <a:srgbClr val="0084D1"/>
              </a:buClr>
              <a:buFont typeface="+mj-lt"/>
              <a:buAutoNum type="arabicPeriod"/>
              <a:defRPr/>
            </a:pPr>
            <a:r>
              <a:rPr lang="en-US" altLang="en-US" dirty="0" smtClean="0">
                <a:latin typeface="Arial" pitchFamily="34" charset="0"/>
              </a:rPr>
              <a:t>Spatial Data Act </a:t>
            </a:r>
            <a:r>
              <a:rPr lang="en-US" altLang="en-US" sz="1400" dirty="0" smtClean="0">
                <a:latin typeface="Arial" pitchFamily="34" charset="0"/>
              </a:rPr>
              <a:t>(amendment 01.07.2018)</a:t>
            </a:r>
          </a:p>
          <a:p>
            <a:pPr marL="1714500" lvl="3" indent="-457200" algn="just">
              <a:lnSpc>
                <a:spcPct val="150000"/>
              </a:lnSpc>
              <a:buClr>
                <a:srgbClr val="0084D1"/>
              </a:buClr>
              <a:buFont typeface="+mj-lt"/>
              <a:buAutoNum type="arabicPeriod"/>
              <a:defRPr/>
            </a:pPr>
            <a:r>
              <a:rPr lang="en-US" altLang="en-US" dirty="0" smtClean="0">
                <a:latin typeface="Arial" pitchFamily="34" charset="0"/>
              </a:rPr>
              <a:t>Law of Property Act </a:t>
            </a:r>
            <a:r>
              <a:rPr lang="en-US" altLang="en-US" sz="1400" dirty="0" smtClean="0">
                <a:latin typeface="Arial" pitchFamily="34" charset="0"/>
              </a:rPr>
              <a:t>(amendment 01.07.2018)</a:t>
            </a:r>
          </a:p>
          <a:p>
            <a:pPr marL="1714500" lvl="3" indent="-457200" algn="just">
              <a:lnSpc>
                <a:spcPct val="150000"/>
              </a:lnSpc>
              <a:buClr>
                <a:srgbClr val="0084D1"/>
              </a:buClr>
              <a:buFont typeface="+mj-lt"/>
              <a:buAutoNum type="arabicPeriod"/>
              <a:defRPr/>
            </a:pPr>
            <a:endParaRPr lang="et-EE" altLang="en-US" sz="1400" dirty="0" smtClean="0">
              <a:latin typeface="Arial" pitchFamily="34" charset="0"/>
            </a:endParaRPr>
          </a:p>
          <a:p>
            <a:pPr marL="400050" lvl="1" indent="0" algn="just">
              <a:lnSpc>
                <a:spcPct val="87000"/>
              </a:lnSpc>
              <a:buClr>
                <a:srgbClr val="0084D1"/>
              </a:buClr>
              <a:buNone/>
              <a:defRPr/>
            </a:pPr>
            <a:endParaRPr lang="en-US" altLang="en-US" sz="2400" dirty="0">
              <a:latin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t-EE" smtClean="0"/>
              <a:t>21.11.2018</a:t>
            </a:r>
            <a:endParaRPr lang="et-EE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045411" y="396298"/>
            <a:ext cx="6781605" cy="650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t-EE" altLang="et-EE" sz="2000" b="1" i="1" dirty="0" err="1" smtClean="0">
                <a:solidFill>
                  <a:srgbClr val="0084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</a:t>
            </a:r>
            <a:r>
              <a:rPr lang="et-EE" altLang="et-EE" sz="2000" b="1" i="1" dirty="0" smtClean="0">
                <a:solidFill>
                  <a:srgbClr val="0084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altLang="et-EE" sz="2000" b="1" i="1" dirty="0" err="1" smtClean="0">
                <a:solidFill>
                  <a:srgbClr val="0084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umbrella</a:t>
            </a:r>
            <a:r>
              <a:rPr lang="et-EE" altLang="et-EE" sz="2000" b="1" i="1" dirty="0" smtClean="0">
                <a:solidFill>
                  <a:srgbClr val="0084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altLang="et-EE" sz="2000" b="1" i="1" dirty="0" err="1" smtClean="0">
                <a:solidFill>
                  <a:srgbClr val="0084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t-EE" altLang="et-EE" sz="2000" b="1" i="1" dirty="0" smtClean="0">
                <a:solidFill>
                  <a:srgbClr val="0084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altLang="et-EE" sz="2000" b="1" i="1" dirty="0" err="1" smtClean="0">
                <a:solidFill>
                  <a:srgbClr val="0084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developments</a:t>
            </a:r>
            <a:endParaRPr lang="et-EE" altLang="et-EE" sz="2000" b="1" i="1" dirty="0">
              <a:solidFill>
                <a:srgbClr val="0084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2443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kemaatiline diagramm 1"/>
          <p:cNvGraphicFramePr/>
          <p:nvPr>
            <p:extLst>
              <p:ext uri="{D42A27DB-BD31-4B8C-83A1-F6EECF244321}">
                <p14:modId xmlns:p14="http://schemas.microsoft.com/office/powerpoint/2010/main" val="3987760828"/>
              </p:ext>
            </p:extLst>
          </p:nvPr>
        </p:nvGraphicFramePr>
        <p:xfrm>
          <a:off x="1691680" y="1397000"/>
          <a:ext cx="6733863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6563" y="1265023"/>
            <a:ext cx="35340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/>
              <a:t>The objective of the maintenance of the cadastre is to register and preserve land information in order to provide the public with up-to-date basic data about land.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355976" y="404664"/>
            <a:ext cx="4456237" cy="67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t-EE" altLang="en-US" sz="2000" b="1" i="1" dirty="0" err="1" smtClean="0">
                <a:solidFill>
                  <a:srgbClr val="0084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et-EE" altLang="en-US" sz="2000" b="1" i="1" dirty="0" smtClean="0">
                <a:solidFill>
                  <a:srgbClr val="0084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altLang="en-US" sz="2000" b="1" i="1" dirty="0" err="1" smtClean="0">
                <a:solidFill>
                  <a:srgbClr val="0084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situation</a:t>
            </a:r>
            <a:endParaRPr lang="en-US" altLang="en-US" sz="2000" b="1" i="1" dirty="0">
              <a:solidFill>
                <a:srgbClr val="0084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44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51462" y="5805984"/>
            <a:ext cx="1371645" cy="242054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rgbClr val="0084D1"/>
              </a:gs>
              <a:gs pos="0">
                <a:srgbClr val="0084D1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path path="circle">
              <a:fillToRect t="100000" r="100000"/>
            </a:path>
          </a:gradFill>
        </p:spPr>
        <p:txBody>
          <a:bodyPr>
            <a:spAutoFit/>
          </a:bodyPr>
          <a:lstStyle/>
          <a:p>
            <a:pPr eaLnBrk="1">
              <a:lnSpc>
                <a:spcPct val="9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t-EE" sz="1003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et-EE" sz="1003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Paper</a:t>
            </a:r>
            <a:r>
              <a:rPr lang="et-EE" sz="1003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t-EE" sz="1003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map</a:t>
            </a:r>
            <a:endParaRPr lang="et-EE" sz="1003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0819" y="5805984"/>
            <a:ext cx="1501456" cy="242222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rgbClr val="0084D1"/>
              </a:gs>
              <a:gs pos="0">
                <a:srgbClr val="0084D1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path path="circle">
              <a:fillToRect t="100000" r="100000"/>
            </a:path>
          </a:gradFill>
        </p:spPr>
        <p:txBody>
          <a:bodyPr>
            <a:spAutoFit/>
          </a:bodyPr>
          <a:lstStyle/>
          <a:p>
            <a:pPr eaLnBrk="1">
              <a:lnSpc>
                <a:spcPct val="9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t-EE" sz="1003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Digital</a:t>
            </a:r>
            <a:r>
              <a:rPr lang="et-EE" sz="1003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t-EE" sz="1003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data</a:t>
            </a:r>
            <a:endParaRPr lang="en-US" sz="1003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80875" y="5805984"/>
            <a:ext cx="2540304" cy="24222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0084D1"/>
              </a:gs>
              <a:gs pos="0">
                <a:srgbClr val="0084D1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>
            <a:spAutoFit/>
          </a:bodyPr>
          <a:lstStyle/>
          <a:p>
            <a:pPr eaLnBrk="1">
              <a:lnSpc>
                <a:spcPct val="9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003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GIS </a:t>
            </a:r>
            <a:r>
              <a:rPr lang="et-EE" sz="1003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era</a:t>
            </a:r>
            <a:endParaRPr lang="en-US" sz="1003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65505" y="5805192"/>
            <a:ext cx="2024552" cy="243805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rgbClr val="0084D1"/>
              </a:gs>
              <a:gs pos="0">
                <a:srgbClr val="0084D1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path path="circle">
              <a:fillToRect t="100000" r="100000"/>
            </a:path>
          </a:gradFill>
        </p:spPr>
        <p:txBody>
          <a:bodyPr>
            <a:spAutoFit/>
          </a:bodyPr>
          <a:lstStyle/>
          <a:p>
            <a:pPr eaLnBrk="1">
              <a:lnSpc>
                <a:spcPct val="9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t-EE" sz="1003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Digital</a:t>
            </a:r>
            <a:r>
              <a:rPr lang="et-EE" sz="1003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t-EE" sz="1003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signature</a:t>
            </a:r>
            <a:endParaRPr lang="et-EE" sz="1003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/>
          </p:nvPr>
        </p:nvGraphicFramePr>
        <p:xfrm>
          <a:off x="960438" y="1335088"/>
          <a:ext cx="7280275" cy="446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Tööleht" r:id="rId4" imgW="9010702" imgH="5705328" progId="Excel.Sheet.8">
                  <p:embed/>
                </p:oleObj>
              </mc:Choice>
              <mc:Fallback>
                <p:oleObj name="Tööleht" r:id="rId4" imgW="9010702" imgH="570532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60438" y="1335088"/>
                        <a:ext cx="7280275" cy="4468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AutoShape 19" descr="90%"/>
          <p:cNvSpPr>
            <a:spLocks noChangeArrowheads="1"/>
          </p:cNvSpPr>
          <p:nvPr/>
        </p:nvSpPr>
        <p:spPr bwMode="auto">
          <a:xfrm>
            <a:off x="1629412" y="1624204"/>
            <a:ext cx="2307139" cy="4685116"/>
          </a:xfrm>
          <a:prstGeom prst="roundRect">
            <a:avLst>
              <a:gd name="adj" fmla="val 16667"/>
            </a:avLst>
          </a:prstGeom>
          <a:pattFill prst="pct90">
            <a:fgClr>
              <a:schemeClr val="bg1">
                <a:alpha val="25098"/>
              </a:schemeClr>
            </a:fgClr>
            <a:bgClr>
              <a:srgbClr val="0084D1">
                <a:alpha val="25098"/>
              </a:srgbClr>
            </a:bgClr>
          </a:pattFill>
          <a:ln w="38100">
            <a:solidFill>
              <a:srgbClr val="0084D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1">
              <a:lnSpc>
                <a:spcPct val="9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t-EE" altLang="et-EE" sz="180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t-EE" altLang="et-EE" sz="18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utoShape 20" descr="80%"/>
          <p:cNvSpPr>
            <a:spLocks noChangeArrowheads="1"/>
          </p:cNvSpPr>
          <p:nvPr/>
        </p:nvSpPr>
        <p:spPr bwMode="auto">
          <a:xfrm>
            <a:off x="4076386" y="1191054"/>
            <a:ext cx="2228218" cy="1154920"/>
          </a:xfrm>
          <a:prstGeom prst="wedgeRoundRectCallout">
            <a:avLst>
              <a:gd name="adj1" fmla="val -57375"/>
              <a:gd name="adj2" fmla="val 88370"/>
              <a:gd name="adj3" fmla="val 16667"/>
            </a:avLst>
          </a:prstGeom>
          <a:pattFill prst="pct80">
            <a:fgClr>
              <a:schemeClr val="bg1">
                <a:alpha val="25098"/>
              </a:schemeClr>
            </a:fgClr>
            <a:bgClr>
              <a:srgbClr val="0084D1">
                <a:alpha val="25098"/>
              </a:srgbClr>
            </a:bgClr>
          </a:pattFill>
          <a:ln w="38100">
            <a:solidFill>
              <a:srgbClr val="0084D1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 eaLnBrk="1">
              <a:lnSpc>
                <a:spcPct val="9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t-EE" sz="1805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65%</a:t>
            </a:r>
            <a:r>
              <a:rPr lang="en-US" altLang="et-EE" sz="180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land is registered in </a:t>
            </a:r>
            <a:r>
              <a:rPr lang="en-US" altLang="et-EE" sz="1805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Cadastre</a:t>
            </a:r>
            <a:r>
              <a:rPr lang="en-US" altLang="et-EE" sz="180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before GIS era</a:t>
            </a:r>
            <a:endParaRPr lang="en-US" altLang="et-EE" sz="1805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148064" y="3264246"/>
            <a:ext cx="2458554" cy="72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>
              <a:lnSpc>
                <a:spcPct val="9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t-EE" altLang="en-US" sz="1604" dirty="0" smtClean="0">
                <a:solidFill>
                  <a:srgbClr val="0084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99,0% of </a:t>
            </a:r>
            <a:r>
              <a:rPr lang="et-EE" altLang="en-US" sz="1604" dirty="0" err="1" smtClean="0">
                <a:solidFill>
                  <a:srgbClr val="0084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Estona</a:t>
            </a:r>
            <a:r>
              <a:rPr lang="et-EE" altLang="en-US" sz="1604" dirty="0" smtClean="0">
                <a:solidFill>
                  <a:srgbClr val="0084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altLang="en-US" sz="1604" dirty="0" err="1" smtClean="0">
                <a:solidFill>
                  <a:srgbClr val="0084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t-EE" altLang="en-US" sz="1604" dirty="0" smtClean="0">
                <a:solidFill>
                  <a:srgbClr val="0084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altLang="en-US" sz="1604" dirty="0" err="1" smtClean="0">
                <a:solidFill>
                  <a:srgbClr val="0084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registered</a:t>
            </a:r>
            <a:r>
              <a:rPr lang="et-EE" altLang="en-US" sz="1604" dirty="0" smtClean="0">
                <a:solidFill>
                  <a:srgbClr val="0084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t-EE" altLang="en-US" sz="1604" dirty="0" err="1" smtClean="0">
                <a:solidFill>
                  <a:srgbClr val="0084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Cadastre</a:t>
            </a:r>
            <a:r>
              <a:rPr lang="et-EE" altLang="en-US" sz="1604" dirty="0" smtClean="0">
                <a:solidFill>
                  <a:srgbClr val="0084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altLang="en-US" sz="1050" dirty="0" smtClean="0">
                <a:solidFill>
                  <a:srgbClr val="0084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t-EE" altLang="en-US" sz="1050" dirty="0" err="1" smtClean="0">
                <a:solidFill>
                  <a:srgbClr val="0084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et-EE" altLang="en-US" sz="1050" dirty="0" smtClean="0">
                <a:solidFill>
                  <a:srgbClr val="0084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2018)</a:t>
            </a:r>
            <a:endParaRPr lang="en-US" altLang="en-US" sz="1050" dirty="0">
              <a:solidFill>
                <a:srgbClr val="0084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337386" y="392193"/>
            <a:ext cx="4456237" cy="67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t-EE" altLang="en-US" sz="2000" b="1" i="1" dirty="0" err="1" smtClean="0">
                <a:solidFill>
                  <a:srgbClr val="0084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et-EE" altLang="en-US" sz="2000" b="1" i="1" dirty="0" smtClean="0">
                <a:solidFill>
                  <a:srgbClr val="0084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altLang="en-US" sz="2000" b="1" i="1" dirty="0" err="1" smtClean="0">
                <a:solidFill>
                  <a:srgbClr val="0084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situation</a:t>
            </a:r>
            <a:endParaRPr lang="en-US" altLang="en-US" sz="2000" b="1" i="1" dirty="0">
              <a:solidFill>
                <a:srgbClr val="0084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71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m 19"/>
          <p:cNvGraphicFramePr>
            <a:graphicFrameLocks/>
          </p:cNvGraphicFramePr>
          <p:nvPr>
            <p:extLst/>
          </p:nvPr>
        </p:nvGraphicFramePr>
        <p:xfrm>
          <a:off x="180319" y="1018226"/>
          <a:ext cx="4464494" cy="4973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Diagramm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4521348"/>
              </p:ext>
            </p:extLst>
          </p:nvPr>
        </p:nvGraphicFramePr>
        <p:xfrm>
          <a:off x="4644008" y="1018227"/>
          <a:ext cx="4254930" cy="4973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187624" y="1347240"/>
            <a:ext cx="2624079" cy="308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373" tIns="46186" rIns="92373" bIns="46186">
            <a:spAutoFit/>
          </a:bodyPr>
          <a:lstStyle/>
          <a:p>
            <a:pPr algn="ctr"/>
            <a:r>
              <a:rPr lang="et-EE" altLang="en-US" sz="1400" b="1" i="1" dirty="0" smtClean="0">
                <a:latin typeface="Arial" pitchFamily="34" charset="0"/>
                <a:sym typeface="Webdings" pitchFamily="18" charset="2"/>
              </a:rPr>
              <a:t>Number of </a:t>
            </a:r>
            <a:r>
              <a:rPr lang="et-EE" altLang="en-US" sz="1400" b="1" i="1" dirty="0" err="1" smtClean="0">
                <a:latin typeface="Arial" pitchFamily="34" charset="0"/>
                <a:sym typeface="Webdings" pitchFamily="18" charset="2"/>
              </a:rPr>
              <a:t>cadastral</a:t>
            </a:r>
            <a:r>
              <a:rPr lang="et-EE" altLang="en-US" sz="1400" b="1" i="1" dirty="0" smtClean="0">
                <a:latin typeface="Arial" pitchFamily="34" charset="0"/>
                <a:sym typeface="Webdings" pitchFamily="18" charset="2"/>
              </a:rPr>
              <a:t> </a:t>
            </a:r>
            <a:r>
              <a:rPr lang="et-EE" altLang="en-US" sz="1400" b="1" i="1" dirty="0" err="1" smtClean="0">
                <a:latin typeface="Arial" pitchFamily="34" charset="0"/>
                <a:sym typeface="Webdings" pitchFamily="18" charset="2"/>
              </a:rPr>
              <a:t>parcels</a:t>
            </a:r>
            <a:endParaRPr lang="en-US" altLang="en-US" sz="1400" b="1" i="1" dirty="0">
              <a:latin typeface="Arial" pitchFamily="34" charset="0"/>
              <a:sym typeface="Webdings" pitchFamily="18" charset="2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5459876" y="1359214"/>
            <a:ext cx="2429059" cy="308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373" tIns="46186" rIns="92373" bIns="46186">
            <a:spAutoFit/>
          </a:bodyPr>
          <a:lstStyle/>
          <a:p>
            <a:pPr algn="ctr"/>
            <a:r>
              <a:rPr lang="et-EE" altLang="en-US" sz="1400" b="1" i="1" dirty="0" smtClean="0">
                <a:latin typeface="Arial" pitchFamily="34" charset="0"/>
                <a:sym typeface="Webdings" pitchFamily="18" charset="2"/>
              </a:rPr>
              <a:t>Area of </a:t>
            </a:r>
            <a:r>
              <a:rPr lang="et-EE" altLang="en-US" sz="1400" b="1" i="1" dirty="0" err="1" smtClean="0">
                <a:latin typeface="Arial" pitchFamily="34" charset="0"/>
                <a:sym typeface="Webdings" pitchFamily="18" charset="2"/>
              </a:rPr>
              <a:t>cadastral</a:t>
            </a:r>
            <a:r>
              <a:rPr lang="et-EE" altLang="en-US" sz="1400" b="1" i="1" dirty="0" smtClean="0">
                <a:latin typeface="Arial" pitchFamily="34" charset="0"/>
                <a:sym typeface="Webdings" pitchFamily="18" charset="2"/>
              </a:rPr>
              <a:t> </a:t>
            </a:r>
            <a:r>
              <a:rPr lang="et-EE" altLang="en-US" sz="1400" b="1" i="1" dirty="0" err="1" smtClean="0">
                <a:latin typeface="Arial" pitchFamily="34" charset="0"/>
                <a:sym typeface="Webdings" pitchFamily="18" charset="2"/>
              </a:rPr>
              <a:t>parcels</a:t>
            </a:r>
            <a:endParaRPr lang="en-US" altLang="en-US" sz="1400" b="1" i="1" dirty="0">
              <a:latin typeface="Arial" pitchFamily="34" charset="0"/>
              <a:sym typeface="Webdings" pitchFamily="18" charset="2"/>
            </a:endParaRPr>
          </a:p>
        </p:txBody>
      </p:sp>
      <p:pic>
        <p:nvPicPr>
          <p:cNvPr id="24" name="Pilt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381" y="4725093"/>
            <a:ext cx="432048" cy="546597"/>
          </a:xfrm>
          <a:prstGeom prst="rect">
            <a:avLst/>
          </a:prstGeom>
        </p:spPr>
      </p:pic>
      <p:pic>
        <p:nvPicPr>
          <p:cNvPr id="25" name="Pilt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625" y="4810521"/>
            <a:ext cx="344796" cy="375739"/>
          </a:xfrm>
          <a:prstGeom prst="rect">
            <a:avLst/>
          </a:prstGeom>
        </p:spPr>
      </p:pic>
      <p:pic>
        <p:nvPicPr>
          <p:cNvPr id="26" name="Pilt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206" y="4861267"/>
            <a:ext cx="344796" cy="375739"/>
          </a:xfrm>
          <a:prstGeom prst="rect">
            <a:avLst/>
          </a:prstGeom>
        </p:spPr>
      </p:pic>
      <p:pic>
        <p:nvPicPr>
          <p:cNvPr id="27" name="Pilt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57" y="4758612"/>
            <a:ext cx="423004" cy="581050"/>
          </a:xfrm>
          <a:prstGeom prst="rect">
            <a:avLst/>
          </a:prstGeom>
        </p:spPr>
      </p:pic>
      <p:pic>
        <p:nvPicPr>
          <p:cNvPr id="28" name="Pilt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901" y="4697762"/>
            <a:ext cx="423004" cy="581050"/>
          </a:xfrm>
          <a:prstGeom prst="rect">
            <a:avLst/>
          </a:prstGeom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290451" y="6024867"/>
            <a:ext cx="4047538" cy="592679"/>
          </a:xfrm>
        </p:spPr>
        <p:txBody>
          <a:bodyPr>
            <a:normAutofit fontScale="90000"/>
          </a:bodyPr>
          <a:lstStyle/>
          <a:p>
            <a:pPr algn="r"/>
            <a:r>
              <a:rPr lang="en-US" altLang="en-US" sz="2000" b="1" i="1" dirty="0" smtClean="0">
                <a:solidFill>
                  <a:srgbClr val="FF0000"/>
                </a:solidFill>
              </a:rPr>
              <a:t>Only half of the 704 747 parcels have  accurate boundaries!</a:t>
            </a:r>
            <a:endParaRPr lang="en-US" altLang="en-US" sz="2000" b="1" i="1" dirty="0">
              <a:solidFill>
                <a:srgbClr val="FF0000"/>
              </a:solidFill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4644008" y="5933729"/>
            <a:ext cx="4254930" cy="924271"/>
          </a:xfrm>
          <a:prstGeom prst="rect">
            <a:avLst/>
          </a:prstGeom>
          <a:solidFill>
            <a:srgbClr val="0084D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2373" tIns="46186" rIns="92373" bIns="46186">
            <a:spAutoFit/>
          </a:bodyPr>
          <a:lstStyle/>
          <a:p>
            <a:pPr algn="r"/>
            <a:r>
              <a:rPr lang="et-EE" altLang="en-US" dirty="0" smtClean="0">
                <a:solidFill>
                  <a:schemeClr val="bg1"/>
                </a:solidFill>
                <a:sym typeface="Webdings" pitchFamily="18" charset="2"/>
              </a:rPr>
              <a:t>4 </a:t>
            </a:r>
            <a:r>
              <a:rPr lang="et-EE" altLang="en-US" dirty="0" err="1" smtClean="0">
                <a:solidFill>
                  <a:schemeClr val="bg1"/>
                </a:solidFill>
                <a:sym typeface="Webdings" pitchFamily="18" charset="2"/>
              </a:rPr>
              <a:t>methods</a:t>
            </a:r>
            <a:r>
              <a:rPr lang="et-EE" altLang="en-US" dirty="0" smtClean="0">
                <a:solidFill>
                  <a:schemeClr val="bg1"/>
                </a:solidFill>
                <a:sym typeface="Webdings" pitchFamily="18" charset="2"/>
              </a:rPr>
              <a:t> </a:t>
            </a:r>
            <a:r>
              <a:rPr lang="et-EE" altLang="en-US" dirty="0" smtClean="0">
                <a:solidFill>
                  <a:schemeClr val="bg1"/>
                </a:solidFill>
                <a:sym typeface="Webdings" pitchFamily="18" charset="2"/>
              </a:rPr>
              <a:t>of </a:t>
            </a:r>
            <a:r>
              <a:rPr lang="et-EE" altLang="en-US" dirty="0" err="1" smtClean="0">
                <a:solidFill>
                  <a:schemeClr val="bg1"/>
                </a:solidFill>
                <a:sym typeface="Webdings" pitchFamily="18" charset="2"/>
              </a:rPr>
              <a:t>cadastral</a:t>
            </a:r>
            <a:r>
              <a:rPr lang="et-EE" altLang="en-US" dirty="0" smtClean="0">
                <a:solidFill>
                  <a:schemeClr val="bg1"/>
                </a:solidFill>
                <a:sym typeface="Webdings" pitchFamily="18" charset="2"/>
              </a:rPr>
              <a:t> </a:t>
            </a:r>
            <a:r>
              <a:rPr lang="et-EE" altLang="en-US" dirty="0" err="1" smtClean="0">
                <a:solidFill>
                  <a:schemeClr val="bg1"/>
                </a:solidFill>
                <a:sym typeface="Webdings" pitchFamily="18" charset="2"/>
              </a:rPr>
              <a:t>parcel</a:t>
            </a:r>
            <a:r>
              <a:rPr lang="et-EE" altLang="en-US" dirty="0" smtClean="0">
                <a:solidFill>
                  <a:schemeClr val="bg1"/>
                </a:solidFill>
                <a:sym typeface="Webdings" pitchFamily="18" charset="2"/>
              </a:rPr>
              <a:t> </a:t>
            </a:r>
            <a:r>
              <a:rPr lang="et-EE" altLang="en-US" dirty="0" err="1" smtClean="0">
                <a:solidFill>
                  <a:schemeClr val="bg1"/>
                </a:solidFill>
                <a:sym typeface="Webdings" pitchFamily="18" charset="2"/>
              </a:rPr>
              <a:t>formation</a:t>
            </a:r>
            <a:r>
              <a:rPr lang="et-EE" altLang="en-US" dirty="0" smtClean="0">
                <a:solidFill>
                  <a:schemeClr val="bg1"/>
                </a:solidFill>
                <a:sym typeface="Webdings" pitchFamily="18" charset="2"/>
              </a:rPr>
              <a:t> (</a:t>
            </a:r>
            <a:r>
              <a:rPr lang="et-EE" altLang="en-US" dirty="0" err="1" smtClean="0">
                <a:solidFill>
                  <a:schemeClr val="bg1"/>
                </a:solidFill>
                <a:sym typeface="Webdings" pitchFamily="18" charset="2"/>
              </a:rPr>
              <a:t>the</a:t>
            </a:r>
            <a:r>
              <a:rPr lang="et-EE" altLang="en-US" dirty="0" smtClean="0">
                <a:solidFill>
                  <a:schemeClr val="bg1"/>
                </a:solidFill>
                <a:sym typeface="Webdings" pitchFamily="18" charset="2"/>
              </a:rPr>
              <a:t> </a:t>
            </a:r>
            <a:r>
              <a:rPr lang="et-EE" altLang="en-US" dirty="0" err="1" smtClean="0">
                <a:solidFill>
                  <a:schemeClr val="bg1"/>
                </a:solidFill>
                <a:sym typeface="Webdings" pitchFamily="18" charset="2"/>
              </a:rPr>
              <a:t>way</a:t>
            </a:r>
            <a:r>
              <a:rPr lang="et-EE" altLang="en-US" dirty="0" smtClean="0">
                <a:solidFill>
                  <a:schemeClr val="bg1"/>
                </a:solidFill>
                <a:sym typeface="Webdings" pitchFamily="18" charset="2"/>
              </a:rPr>
              <a:t> of </a:t>
            </a:r>
            <a:r>
              <a:rPr lang="et-EE" altLang="en-US" dirty="0" err="1" smtClean="0">
                <a:solidFill>
                  <a:schemeClr val="bg1"/>
                </a:solidFill>
                <a:sym typeface="Webdings" pitchFamily="18" charset="2"/>
              </a:rPr>
              <a:t>cadastral</a:t>
            </a:r>
            <a:r>
              <a:rPr lang="et-EE" altLang="en-US" dirty="0" smtClean="0">
                <a:solidFill>
                  <a:schemeClr val="bg1"/>
                </a:solidFill>
                <a:sym typeface="Webdings" pitchFamily="18" charset="2"/>
              </a:rPr>
              <a:t> </a:t>
            </a:r>
            <a:r>
              <a:rPr lang="et-EE" altLang="en-US" dirty="0" err="1" smtClean="0">
                <a:solidFill>
                  <a:schemeClr val="bg1"/>
                </a:solidFill>
                <a:sym typeface="Webdings" pitchFamily="18" charset="2"/>
              </a:rPr>
              <a:t>survey</a:t>
            </a:r>
            <a:r>
              <a:rPr lang="et-EE" altLang="en-US" dirty="0" smtClean="0">
                <a:solidFill>
                  <a:schemeClr val="bg1"/>
                </a:solidFill>
                <a:sym typeface="Webdings" pitchFamily="18" charset="2"/>
              </a:rPr>
              <a:t>) </a:t>
            </a:r>
            <a:r>
              <a:rPr lang="et-EE" altLang="en-US" dirty="0" err="1" smtClean="0">
                <a:solidFill>
                  <a:schemeClr val="bg1"/>
                </a:solidFill>
                <a:sym typeface="Webdings" pitchFamily="18" charset="2"/>
              </a:rPr>
              <a:t>was</a:t>
            </a:r>
            <a:r>
              <a:rPr lang="et-EE" altLang="en-US" dirty="0" smtClean="0">
                <a:solidFill>
                  <a:schemeClr val="bg1"/>
                </a:solidFill>
                <a:sym typeface="Webdings" pitchFamily="18" charset="2"/>
              </a:rPr>
              <a:t> </a:t>
            </a:r>
            <a:r>
              <a:rPr lang="et-EE" altLang="en-US" dirty="0" err="1" smtClean="0">
                <a:solidFill>
                  <a:schemeClr val="bg1"/>
                </a:solidFill>
                <a:sym typeface="Webdings" pitchFamily="18" charset="2"/>
              </a:rPr>
              <a:t>allowed</a:t>
            </a:r>
            <a:r>
              <a:rPr lang="et-EE" altLang="en-US" dirty="0" smtClean="0">
                <a:solidFill>
                  <a:schemeClr val="bg1"/>
                </a:solidFill>
                <a:sym typeface="Webdings" pitchFamily="18" charset="2"/>
              </a:rPr>
              <a:t> </a:t>
            </a:r>
            <a:r>
              <a:rPr lang="et-EE" altLang="en-US" dirty="0" err="1" smtClean="0">
                <a:solidFill>
                  <a:schemeClr val="bg1"/>
                </a:solidFill>
                <a:sym typeface="Webdings" pitchFamily="18" charset="2"/>
              </a:rPr>
              <a:t>during</a:t>
            </a:r>
            <a:r>
              <a:rPr lang="et-EE" altLang="en-US" dirty="0" smtClean="0">
                <a:solidFill>
                  <a:schemeClr val="bg1"/>
                </a:solidFill>
                <a:sym typeface="Webdings" pitchFamily="18" charset="2"/>
              </a:rPr>
              <a:t> </a:t>
            </a:r>
            <a:r>
              <a:rPr lang="et-EE" altLang="en-US" dirty="0" err="1" smtClean="0">
                <a:solidFill>
                  <a:schemeClr val="bg1"/>
                </a:solidFill>
                <a:sym typeface="Webdings" pitchFamily="18" charset="2"/>
              </a:rPr>
              <a:t>the</a:t>
            </a:r>
            <a:r>
              <a:rPr lang="et-EE" altLang="en-US" dirty="0" smtClean="0">
                <a:solidFill>
                  <a:schemeClr val="bg1"/>
                </a:solidFill>
                <a:sym typeface="Webdings" pitchFamily="18" charset="2"/>
              </a:rPr>
              <a:t> </a:t>
            </a:r>
            <a:r>
              <a:rPr lang="et-EE" altLang="en-US" dirty="0" err="1" smtClean="0">
                <a:solidFill>
                  <a:schemeClr val="bg1"/>
                </a:solidFill>
                <a:sym typeface="Webdings" pitchFamily="18" charset="2"/>
              </a:rPr>
              <a:t>land</a:t>
            </a:r>
            <a:r>
              <a:rPr lang="et-EE" altLang="en-US" dirty="0" smtClean="0">
                <a:solidFill>
                  <a:schemeClr val="bg1"/>
                </a:solidFill>
                <a:sym typeface="Webdings" pitchFamily="18" charset="2"/>
              </a:rPr>
              <a:t> reform.</a:t>
            </a:r>
            <a:endParaRPr lang="en-US" altLang="en-US" b="1" i="1" dirty="0">
              <a:solidFill>
                <a:schemeClr val="bg1"/>
              </a:solidFill>
              <a:latin typeface="Arial" pitchFamily="34" charset="0"/>
              <a:sym typeface="Webdings" pitchFamily="18" charset="2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4355976" y="372217"/>
            <a:ext cx="4456237" cy="67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t-EE" altLang="en-US" sz="2000" b="1" i="1" dirty="0" err="1" smtClean="0">
                <a:solidFill>
                  <a:srgbClr val="0084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et-EE" altLang="en-US" sz="2000" b="1" i="1" dirty="0" smtClean="0">
                <a:solidFill>
                  <a:srgbClr val="0084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altLang="en-US" sz="2000" b="1" i="1" dirty="0" err="1" smtClean="0">
                <a:solidFill>
                  <a:srgbClr val="0084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situation</a:t>
            </a:r>
            <a:endParaRPr lang="en-US" altLang="en-US" sz="2000" b="1" i="1" dirty="0">
              <a:solidFill>
                <a:srgbClr val="0084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3023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kemaatiline diagramm 1"/>
          <p:cNvGraphicFramePr/>
          <p:nvPr>
            <p:extLst>
              <p:ext uri="{D42A27DB-BD31-4B8C-83A1-F6EECF244321}">
                <p14:modId xmlns:p14="http://schemas.microsoft.com/office/powerpoint/2010/main" val="52301270"/>
              </p:ext>
            </p:extLst>
          </p:nvPr>
        </p:nvGraphicFramePr>
        <p:xfrm>
          <a:off x="395536" y="2014313"/>
          <a:ext cx="7544341" cy="4751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istkülik 2"/>
          <p:cNvSpPr/>
          <p:nvPr/>
        </p:nvSpPr>
        <p:spPr>
          <a:xfrm>
            <a:off x="899592" y="775731"/>
            <a:ext cx="71122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b="1" dirty="0" smtClean="0">
                <a:ea typeface="+mj-ea"/>
                <a:cs typeface="+mj-cs"/>
              </a:rPr>
              <a:t>New principle - there may be several notations concerning the parcel in the </a:t>
            </a:r>
            <a:r>
              <a:rPr lang="en-US" b="1" dirty="0" err="1" smtClean="0">
                <a:ea typeface="+mj-ea"/>
                <a:cs typeface="+mj-cs"/>
              </a:rPr>
              <a:t>Cadastre</a:t>
            </a:r>
            <a:r>
              <a:rPr lang="en-US" b="1" dirty="0" smtClean="0">
                <a:ea typeface="+mj-ea"/>
                <a:cs typeface="+mj-cs"/>
              </a:rPr>
              <a:t>. Notations are entered into the Land Register (Title Book) as well. Notations are made public!</a:t>
            </a:r>
            <a:endParaRPr lang="en-US" b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355977" y="96281"/>
            <a:ext cx="4722078" cy="67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t-EE" altLang="en-US" sz="2000" b="1" i="1" dirty="0" err="1" smtClean="0">
                <a:solidFill>
                  <a:srgbClr val="0084D1"/>
                </a:solidFill>
              </a:rPr>
              <a:t>Boundary</a:t>
            </a:r>
            <a:r>
              <a:rPr lang="et-EE" altLang="en-US" sz="2000" b="1" i="1" dirty="0" smtClean="0">
                <a:solidFill>
                  <a:srgbClr val="0084D1"/>
                </a:solidFill>
              </a:rPr>
              <a:t> and </a:t>
            </a:r>
            <a:r>
              <a:rPr lang="et-EE" altLang="en-US" sz="2000" b="1" i="1" dirty="0" err="1" smtClean="0">
                <a:solidFill>
                  <a:srgbClr val="0084D1"/>
                </a:solidFill>
              </a:rPr>
              <a:t>spatial</a:t>
            </a:r>
            <a:r>
              <a:rPr lang="et-EE" altLang="en-US" sz="2000" b="1" i="1" dirty="0" smtClean="0">
                <a:solidFill>
                  <a:srgbClr val="0084D1"/>
                </a:solidFill>
              </a:rPr>
              <a:t> </a:t>
            </a:r>
            <a:r>
              <a:rPr lang="et-EE" altLang="en-US" sz="2000" b="1" i="1" dirty="0" err="1" smtClean="0">
                <a:solidFill>
                  <a:srgbClr val="0084D1"/>
                </a:solidFill>
              </a:rPr>
              <a:t>extent</a:t>
            </a:r>
            <a:r>
              <a:rPr lang="et-EE" altLang="en-US" sz="2000" b="1" i="1" dirty="0" smtClean="0">
                <a:solidFill>
                  <a:srgbClr val="0084D1"/>
                </a:solidFill>
              </a:rPr>
              <a:t> of </a:t>
            </a:r>
            <a:r>
              <a:rPr lang="et-EE" altLang="en-US" sz="2000" b="1" i="1" dirty="0" err="1" smtClean="0">
                <a:solidFill>
                  <a:srgbClr val="0084D1"/>
                </a:solidFill>
              </a:rPr>
              <a:t>immovable</a:t>
            </a:r>
            <a:endParaRPr lang="en-US" altLang="en-US" sz="2000" b="1" i="1" dirty="0">
              <a:solidFill>
                <a:srgbClr val="0084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6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83568" y="518190"/>
            <a:ext cx="6912768" cy="812068"/>
          </a:xfrm>
        </p:spPr>
        <p:txBody>
          <a:bodyPr>
            <a:normAutofit/>
          </a:bodyPr>
          <a:lstStyle/>
          <a:p>
            <a:pPr algn="r"/>
            <a:r>
              <a:rPr lang="en-US" sz="1800" b="1" dirty="0" smtClean="0">
                <a:latin typeface="+mn-lt"/>
                <a:ea typeface="+mn-ea"/>
                <a:cs typeface="+mn-cs"/>
              </a:rPr>
              <a:t>New principle – cadastral registrar has right to form cadastral parcel</a:t>
            </a:r>
            <a:endParaRPr lang="en-US" sz="1800" b="1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Sisu kohatäid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3404171"/>
              </p:ext>
            </p:extLst>
          </p:nvPr>
        </p:nvGraphicFramePr>
        <p:xfrm>
          <a:off x="395536" y="1072716"/>
          <a:ext cx="8496944" cy="5524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Rühm 3"/>
          <p:cNvGrpSpPr/>
          <p:nvPr/>
        </p:nvGrpSpPr>
        <p:grpSpPr>
          <a:xfrm>
            <a:off x="407024" y="5661248"/>
            <a:ext cx="2867889" cy="864095"/>
            <a:chOff x="9200" y="1239347"/>
            <a:chExt cx="2867889" cy="1184701"/>
          </a:xfrm>
        </p:grpSpPr>
        <p:sp>
          <p:nvSpPr>
            <p:cNvPr id="5" name="Ümarnurkne ristkülik 4"/>
            <p:cNvSpPr/>
            <p:nvPr/>
          </p:nvSpPr>
          <p:spPr>
            <a:xfrm>
              <a:off x="9200" y="1239347"/>
              <a:ext cx="2867889" cy="118470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Ümarnurkne ristkülik 4"/>
            <p:cNvSpPr/>
            <p:nvPr/>
          </p:nvSpPr>
          <p:spPr>
            <a:xfrm>
              <a:off x="57832" y="1455140"/>
              <a:ext cx="2752225" cy="6529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47625" rIns="95250" bIns="4762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kern="1200" noProof="0" dirty="0" smtClean="0"/>
                <a:t>Cadastral registrar</a:t>
              </a:r>
              <a:endParaRPr lang="en-GB" sz="2400" kern="1200" noProof="0" dirty="0"/>
            </a:p>
          </p:txBody>
        </p:sp>
      </p:grpSp>
      <p:sp>
        <p:nvSpPr>
          <p:cNvPr id="3" name="Ristkülik 2"/>
          <p:cNvSpPr/>
          <p:nvPr/>
        </p:nvSpPr>
        <p:spPr>
          <a:xfrm>
            <a:off x="3419872" y="5805264"/>
            <a:ext cx="5302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dirty="0">
                <a:solidFill>
                  <a:srgbClr val="FF0000"/>
                </a:solidFill>
              </a:rPr>
              <a:t>Forms the cadastral parcel, determines the area, land use/cover and registers the parcel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355977" y="96281"/>
            <a:ext cx="4722078" cy="67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sz="2000" b="1" i="1" dirty="0" smtClean="0">
                <a:solidFill>
                  <a:srgbClr val="0084D1"/>
                </a:solidFill>
              </a:rPr>
              <a:t>Boundary and spatial extent of immovable</a:t>
            </a:r>
            <a:endParaRPr lang="en-US" altLang="en-US" sz="2000" b="1" i="1" dirty="0">
              <a:solidFill>
                <a:srgbClr val="0084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81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568952" cy="1143000"/>
          </a:xfrm>
        </p:spPr>
        <p:txBody>
          <a:bodyPr>
            <a:normAutofit/>
          </a:bodyPr>
          <a:lstStyle/>
          <a:p>
            <a:pPr algn="r"/>
            <a:r>
              <a:rPr lang="en-US" sz="1800" b="1" dirty="0" smtClean="0">
                <a:latin typeface="+mn-lt"/>
                <a:ea typeface="+mn-ea"/>
                <a:cs typeface="+mn-cs"/>
              </a:rPr>
              <a:t>New principle - Correction of cadastral data. The list of possibilities is much longer now</a:t>
            </a:r>
            <a:r>
              <a:rPr lang="et-EE" sz="1800" b="1" dirty="0" smtClean="0">
                <a:latin typeface="+mn-lt"/>
                <a:ea typeface="+mn-ea"/>
                <a:cs typeface="+mn-cs"/>
              </a:rPr>
              <a:t>.</a:t>
            </a:r>
            <a:endParaRPr lang="en-GB" sz="18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11480" y="1844824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cadastral registrar has the right to correct cadastral data on the basis of cadastral surveys.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cadastral registrar has the right to correct cadastral data 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without a cadastral survey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if the following has been established:</a:t>
            </a:r>
          </a:p>
          <a:p>
            <a:pPr marL="742950" lvl="2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1) </a:t>
            </a:r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more exact base data of the boundaries and location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42950" lvl="2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2) variation from the geodetic network or backdrop map;</a:t>
            </a:r>
          </a:p>
          <a:p>
            <a:pPr marL="742950" lvl="2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3) a conversion mistake</a:t>
            </a:r>
          </a:p>
          <a:p>
            <a:pPr marL="742950" lvl="2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4) an error in making the cadastral entry.</a:t>
            </a:r>
          </a:p>
          <a:p>
            <a:pPr marL="0" indent="0">
              <a:buNone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 of the immovable shall not be involved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provided that the boundary of the cadastral unit in the field is not subject to change. </a:t>
            </a:r>
          </a:p>
          <a:p>
            <a:endParaRPr lang="et-EE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355977" y="96281"/>
            <a:ext cx="4722078" cy="67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en-US" sz="2000" b="1" i="1" dirty="0" smtClean="0">
                <a:solidFill>
                  <a:srgbClr val="0084D1"/>
                </a:solidFill>
              </a:rPr>
              <a:t>Boundary and spatial extent of immovable</a:t>
            </a:r>
            <a:endParaRPr lang="en-US" altLang="en-US" sz="2000" b="1" i="1" dirty="0">
              <a:solidFill>
                <a:srgbClr val="0084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4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Roboto Condensed"/>
        <a:ea typeface="Microsoft YaHei"/>
        <a:cs typeface=""/>
      </a:majorFont>
      <a:minorFont>
        <a:latin typeface="Roboto Condensed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Roboto Condensed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Roboto Condensed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4546</TotalTime>
  <Words>1183</Words>
  <Application>Microsoft Office PowerPoint</Application>
  <PresentationFormat>Ekraaniseanss (4:3)</PresentationFormat>
  <Paragraphs>201</Paragraphs>
  <Slides>24</Slides>
  <Notes>7</Notes>
  <HiddenSlides>0</HiddenSlides>
  <MMClips>0</MMClips>
  <ScaleCrop>false</ScaleCrop>
  <HeadingPairs>
    <vt:vector size="8" baseType="variant">
      <vt:variant>
        <vt:lpstr>Kasutatud fondid</vt:lpstr>
      </vt:variant>
      <vt:variant>
        <vt:i4>8</vt:i4>
      </vt:variant>
      <vt:variant>
        <vt:lpstr>Kujundus</vt:lpstr>
      </vt:variant>
      <vt:variant>
        <vt:i4>2</vt:i4>
      </vt:variant>
      <vt:variant>
        <vt:lpstr>Manustatud OLE-serverid</vt:lpstr>
      </vt:variant>
      <vt:variant>
        <vt:i4>1</vt:i4>
      </vt:variant>
      <vt:variant>
        <vt:lpstr>Slaidipealkirjad</vt:lpstr>
      </vt:variant>
      <vt:variant>
        <vt:i4>24</vt:i4>
      </vt:variant>
    </vt:vector>
  </HeadingPairs>
  <TitlesOfParts>
    <vt:vector size="35" baseType="lpstr">
      <vt:lpstr>Arial Unicode MS</vt:lpstr>
      <vt:lpstr>Microsoft YaHei</vt:lpstr>
      <vt:lpstr>Arial</vt:lpstr>
      <vt:lpstr>Calibri</vt:lpstr>
      <vt:lpstr>Roboto Condensed</vt:lpstr>
      <vt:lpstr>Roboto Condensed Light</vt:lpstr>
      <vt:lpstr>Times New Roman</vt:lpstr>
      <vt:lpstr>Webdings</vt:lpstr>
      <vt:lpstr>Office Theme</vt:lpstr>
      <vt:lpstr>2_Office Theme</vt:lpstr>
      <vt:lpstr>Tööleht</vt:lpstr>
      <vt:lpstr>New Trends and Developments   in Estonian Cadastre</vt:lpstr>
      <vt:lpstr>PowerPointi esitlus</vt:lpstr>
      <vt:lpstr>PowerPointi esitlus</vt:lpstr>
      <vt:lpstr>PowerPointi esitlus</vt:lpstr>
      <vt:lpstr>PowerPointi esitlus</vt:lpstr>
      <vt:lpstr>Only half of the 704 747 parcels have  accurate boundaries!</vt:lpstr>
      <vt:lpstr>PowerPointi esitlus</vt:lpstr>
      <vt:lpstr>New principle – cadastral registrar has right to form cadastral parcel</vt:lpstr>
      <vt:lpstr>New principle - Correction of cadastral data. The list of possibilities is much longer now.</vt:lpstr>
      <vt:lpstr>From two layer → one layer</vt:lpstr>
      <vt:lpstr>From two layer → one layer</vt:lpstr>
      <vt:lpstr>PowerPointi esitlus</vt:lpstr>
      <vt:lpstr>Example 1: The cadastral registrar decides which boundary points will be surveyed</vt:lpstr>
      <vt:lpstr>Example 2: The cadastral registrar may divide cadastral parcels electronically, provided that suitable base data are available</vt:lpstr>
      <vt:lpstr>PowerPointi esitlus</vt:lpstr>
      <vt:lpstr>PowerPointi esitlus</vt:lpstr>
      <vt:lpstr>Impact of changes in shape areas + changes in land use/cover types</vt:lpstr>
      <vt:lpstr>Query of land use/cover types of the parcel in Geoportal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office for surveyors</dc:title>
  <dc:creator>Urmas</dc:creator>
  <cp:lastModifiedBy>Tõnu Kägo</cp:lastModifiedBy>
  <cp:revision>386</cp:revision>
  <cp:lastPrinted>2018-11-18T11:00:09Z</cp:lastPrinted>
  <dcterms:created xsi:type="dcterms:W3CDTF">2016-03-29T12:23:18Z</dcterms:created>
  <dcterms:modified xsi:type="dcterms:W3CDTF">2018-11-19T21:38:01Z</dcterms:modified>
</cp:coreProperties>
</file>